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4" r:id="rId2"/>
    <p:sldId id="351" r:id="rId3"/>
    <p:sldId id="352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402" r:id="rId41"/>
    <p:sldId id="403" r:id="rId42"/>
    <p:sldId id="404" r:id="rId43"/>
    <p:sldId id="405" r:id="rId44"/>
    <p:sldId id="406" r:id="rId45"/>
    <p:sldId id="407" r:id="rId46"/>
    <p:sldId id="353" r:id="rId47"/>
    <p:sldId id="348" r:id="rId48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61" d="100"/>
          <a:sy n="61" d="100"/>
        </p:scale>
        <p:origin x="76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>
              <a:effectLst/>
              <a:latin typeface="Calibri" pitchFamily="34" charset="0"/>
              <a:cs typeface="Calibri" pitchFamily="34" charset="0"/>
            </a:rPr>
          </a:br>
          <a:endParaRPr lang="en-US" sz="1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2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16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en-US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en-US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en-US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9E7C728C-2904-4180-AD48-E278098E95AA}" type="presOf" srcId="{6140B04B-B64C-4385-A943-620D62003DBA}" destId="{7D88BC18-F59C-422E-B048-3ABD1D0E1F14}" srcOrd="0" destOrd="0" presId="urn:microsoft.com/office/officeart/2005/8/layout/hProcess10"/>
    <dgm:cxn modelId="{1245050F-5D7D-4DBF-99B7-D76272E691CE}" type="presOf" srcId="{251A6CF7-F073-48F8-9907-2F09B280EB84}" destId="{C1EE5767-966F-40CA-82D8-9FD446AD3513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9BF3149B-9C98-481B-B766-E6309FCCBC65}" type="presOf" srcId="{DEBA2456-0114-419B-8831-1598B85B7E6C}" destId="{3DC81AB5-6223-4D26-B903-7D6E2F663A3B}" srcOrd="0" destOrd="0" presId="urn:microsoft.com/office/officeart/2005/8/layout/hProcess10"/>
    <dgm:cxn modelId="{79B9233C-42DE-4261-B9A5-30FA29E96616}" type="presOf" srcId="{8FFC3E55-B4E6-457A-9E45-5303238A0D67}" destId="{18892D23-1B4B-4CEF-8215-B0C526D6D4EB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ACF46545-0D31-46CA-A0B5-D4176BA7DB9B}" type="presOf" srcId="{6140B04B-B64C-4385-A943-620D62003DBA}" destId="{32A28748-492C-4001-B321-97D410D8AEA7}" srcOrd="1" destOrd="0" presId="urn:microsoft.com/office/officeart/2005/8/layout/hProcess10"/>
    <dgm:cxn modelId="{2AA7C760-D94F-4B0E-965F-CF4E13B01578}" type="presOf" srcId="{251A6CF7-F073-48F8-9907-2F09B280EB84}" destId="{E022EF6B-CFF5-4F11-8D9E-BF3B2E0B4C6C}" srcOrd="1" destOrd="0" presId="urn:microsoft.com/office/officeart/2005/8/layout/hProcess10"/>
    <dgm:cxn modelId="{CE9D47FB-99F6-42A2-A58C-E9DA798EAB06}" type="presOf" srcId="{9ED6EE63-48B4-4AF5-B486-ADEDDE75D3DE}" destId="{8A2D1533-6974-43EC-A5AA-F3C947BB5F87}" srcOrd="0" destOrd="0" presId="urn:microsoft.com/office/officeart/2005/8/layout/hProcess10"/>
    <dgm:cxn modelId="{6E9A9552-F3C8-473A-9DA4-FCFB2C180A2E}" type="presOf" srcId="{E5BB5C2A-1AC5-4AE9-BA4D-5FDCEA88FC79}" destId="{ABFE0E57-F395-4DE5-94E1-5C956F356B88}" srcOrd="0" destOrd="0" presId="urn:microsoft.com/office/officeart/2005/8/layout/hProcess10"/>
    <dgm:cxn modelId="{4F140C8F-C0AF-41CD-B9EB-CF1029A036CE}" type="presOf" srcId="{9ED6EE63-48B4-4AF5-B486-ADEDDE75D3DE}" destId="{11C94143-7744-42B6-89AB-9B0B25A2812F}" srcOrd="1" destOrd="0" presId="urn:microsoft.com/office/officeart/2005/8/layout/hProcess10"/>
    <dgm:cxn modelId="{EB698631-BA63-4F31-9509-6DD6FDAD19B6}" type="presOf" srcId="{F4FF6E25-E4BF-4A3A-A478-8ED374956B92}" destId="{9834F6CD-5280-484F-B60E-1E213A8C49AF}" srcOrd="0" destOrd="0" presId="urn:microsoft.com/office/officeart/2005/8/layout/hProcess10"/>
    <dgm:cxn modelId="{E7D160D5-FAAE-4DAE-AE9A-5DA35C061F8B}" type="presOf" srcId="{D82D1D83-284C-44DD-9EFD-ECE38BA4CE5A}" destId="{CC8A2AE1-A7D0-4B30-90F8-E9C2A3DD82FF}" srcOrd="0" destOrd="0" presId="urn:microsoft.com/office/officeart/2005/8/layout/hProcess10"/>
    <dgm:cxn modelId="{8AEAEDBD-2B8D-42D4-9A6D-A078C86F7935}" type="presParOf" srcId="{CC8A2AE1-A7D0-4B30-90F8-E9C2A3DD82FF}" destId="{3FF2D7AC-1439-4634-8741-DF82FA267305}" srcOrd="0" destOrd="0" presId="urn:microsoft.com/office/officeart/2005/8/layout/hProcess10"/>
    <dgm:cxn modelId="{9E343E7C-1302-4FA1-A377-720EBC376B88}" type="presParOf" srcId="{3FF2D7AC-1439-4634-8741-DF82FA267305}" destId="{557DC1F0-74B2-480B-9AA7-C94AF2937C30}" srcOrd="0" destOrd="0" presId="urn:microsoft.com/office/officeart/2005/8/layout/hProcess10"/>
    <dgm:cxn modelId="{7AC1EFBC-80B4-4E62-ABCC-5706ECCEC376}" type="presParOf" srcId="{3FF2D7AC-1439-4634-8741-DF82FA267305}" destId="{9834F6CD-5280-484F-B60E-1E213A8C49AF}" srcOrd="1" destOrd="0" presId="urn:microsoft.com/office/officeart/2005/8/layout/hProcess10"/>
    <dgm:cxn modelId="{143BB70E-404E-446B-AA35-3CA9EC509215}" type="presParOf" srcId="{CC8A2AE1-A7D0-4B30-90F8-E9C2A3DD82FF}" destId="{C1EE5767-966F-40CA-82D8-9FD446AD3513}" srcOrd="1" destOrd="0" presId="urn:microsoft.com/office/officeart/2005/8/layout/hProcess10"/>
    <dgm:cxn modelId="{C23CF36C-5F98-486F-B5EA-11DF79770234}" type="presParOf" srcId="{C1EE5767-966F-40CA-82D8-9FD446AD3513}" destId="{E022EF6B-CFF5-4F11-8D9E-BF3B2E0B4C6C}" srcOrd="0" destOrd="0" presId="urn:microsoft.com/office/officeart/2005/8/layout/hProcess10"/>
    <dgm:cxn modelId="{02351A85-95AB-4EED-8643-B81710BAEC01}" type="presParOf" srcId="{CC8A2AE1-A7D0-4B30-90F8-E9C2A3DD82FF}" destId="{865F35DD-F702-4973-917E-886CA09B0D49}" srcOrd="2" destOrd="0" presId="urn:microsoft.com/office/officeart/2005/8/layout/hProcess10"/>
    <dgm:cxn modelId="{1B20C36A-3556-4411-AB71-5028442BA247}" type="presParOf" srcId="{865F35DD-F702-4973-917E-886CA09B0D49}" destId="{5E5A3162-D62F-41D7-8F91-6DFCB1A86A9C}" srcOrd="0" destOrd="0" presId="urn:microsoft.com/office/officeart/2005/8/layout/hProcess10"/>
    <dgm:cxn modelId="{2A237160-01CF-4A6F-AE4F-2A90F77475A7}" type="presParOf" srcId="{865F35DD-F702-4973-917E-886CA09B0D49}" destId="{ABFE0E57-F395-4DE5-94E1-5C956F356B88}" srcOrd="1" destOrd="0" presId="urn:microsoft.com/office/officeart/2005/8/layout/hProcess10"/>
    <dgm:cxn modelId="{53237B65-3462-4984-B908-531C744005F6}" type="presParOf" srcId="{CC8A2AE1-A7D0-4B30-90F8-E9C2A3DD82FF}" destId="{7D88BC18-F59C-422E-B048-3ABD1D0E1F14}" srcOrd="3" destOrd="0" presId="urn:microsoft.com/office/officeart/2005/8/layout/hProcess10"/>
    <dgm:cxn modelId="{73D4E801-7A74-4FAA-9C8D-712381D56DF5}" type="presParOf" srcId="{7D88BC18-F59C-422E-B048-3ABD1D0E1F14}" destId="{32A28748-492C-4001-B321-97D410D8AEA7}" srcOrd="0" destOrd="0" presId="urn:microsoft.com/office/officeart/2005/8/layout/hProcess10"/>
    <dgm:cxn modelId="{76F78EEF-F754-4D10-AFE3-F82252D7B26B}" type="presParOf" srcId="{CC8A2AE1-A7D0-4B30-90F8-E9C2A3DD82FF}" destId="{3D4C0E6D-05D0-49B3-9250-CD6B4E5189F6}" srcOrd="4" destOrd="0" presId="urn:microsoft.com/office/officeart/2005/8/layout/hProcess10"/>
    <dgm:cxn modelId="{FD720661-BEDA-4C76-A474-2916D1EBFD7A}" type="presParOf" srcId="{3D4C0E6D-05D0-49B3-9250-CD6B4E5189F6}" destId="{4D90948A-8E04-4233-ADF7-1E90F212F452}" srcOrd="0" destOrd="0" presId="urn:microsoft.com/office/officeart/2005/8/layout/hProcess10"/>
    <dgm:cxn modelId="{073086B1-3DCE-4893-BF59-60FCE0007869}" type="presParOf" srcId="{3D4C0E6D-05D0-49B3-9250-CD6B4E5189F6}" destId="{3DC81AB5-6223-4D26-B903-7D6E2F663A3B}" srcOrd="1" destOrd="0" presId="urn:microsoft.com/office/officeart/2005/8/layout/hProcess10"/>
    <dgm:cxn modelId="{1A53EEED-6961-4093-9DBF-EFCA6C00D876}" type="presParOf" srcId="{CC8A2AE1-A7D0-4B30-90F8-E9C2A3DD82FF}" destId="{8A2D1533-6974-43EC-A5AA-F3C947BB5F87}" srcOrd="5" destOrd="0" presId="urn:microsoft.com/office/officeart/2005/8/layout/hProcess10"/>
    <dgm:cxn modelId="{46CBAD75-93A5-4BFF-B00A-CE3496BF218F}" type="presParOf" srcId="{8A2D1533-6974-43EC-A5AA-F3C947BB5F87}" destId="{11C94143-7744-42B6-89AB-9B0B25A2812F}" srcOrd="0" destOrd="0" presId="urn:microsoft.com/office/officeart/2005/8/layout/hProcess10"/>
    <dgm:cxn modelId="{D58180F7-CEDF-40D9-A22C-DA1EB869B9D9}" type="presParOf" srcId="{CC8A2AE1-A7D0-4B30-90F8-E9C2A3DD82FF}" destId="{CFD980F8-4A5B-4C9B-B5ED-6E43AEA1FF86}" srcOrd="6" destOrd="0" presId="urn:microsoft.com/office/officeart/2005/8/layout/hProcess10"/>
    <dgm:cxn modelId="{FE871800-51CB-41F6-BB08-4680C4B28A74}" type="presParOf" srcId="{CFD980F8-4A5B-4C9B-B5ED-6E43AEA1FF86}" destId="{004CFFD5-5EA5-424D-81D9-5A63A5306412}" srcOrd="0" destOrd="0" presId="urn:microsoft.com/office/officeart/2005/8/layout/hProcess10"/>
    <dgm:cxn modelId="{DE689B60-F7D3-4B50-95EC-BC0B7E68262A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63992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48121" y="1828798"/>
          <a:ext cx="1824687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94808" y="1875485"/>
        <a:ext cx="1731313" cy="1500622"/>
      </dsp:txXfrm>
    </dsp:sp>
    <dsp:sp modelId="{C1EE5767-966F-40CA-82D8-9FD446AD3513}">
      <dsp:nvSpPr>
        <dsp:cNvPr id="0" name=""/>
        <dsp:cNvSpPr/>
      </dsp:nvSpPr>
      <dsp:spPr>
        <a:xfrm>
          <a:off x="1694998" y="1344651"/>
          <a:ext cx="398334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900" kern="1200"/>
        </a:p>
      </dsp:txBody>
      <dsp:txXfrm>
        <a:off x="1694998" y="1399084"/>
        <a:ext cx="316685" cy="163299"/>
      </dsp:txXfrm>
    </dsp:sp>
    <dsp:sp modelId="{5E5A3162-D62F-41D7-8F91-6DFCB1A86A9C}">
      <dsp:nvSpPr>
        <dsp:cNvPr id="0" name=""/>
        <dsp:cNvSpPr/>
      </dsp:nvSpPr>
      <dsp:spPr>
        <a:xfrm>
          <a:off x="2434763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266036" y="1828798"/>
          <a:ext cx="1838902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2184"/>
                <a:satOff val="-1988"/>
                <a:lumOff val="20000"/>
                <a:alphaOff val="0"/>
                <a:tint val="50000"/>
                <a:satMod val="300000"/>
              </a:schemeClr>
            </a:gs>
            <a:gs pos="35000">
              <a:schemeClr val="accent4">
                <a:hueOff val="-282184"/>
                <a:satOff val="-1988"/>
                <a:lumOff val="2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282184"/>
                <a:satOff val="-1988"/>
                <a:lumOff val="2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2312723" y="1875485"/>
        <a:ext cx="1745528" cy="1500622"/>
      </dsp:txXfrm>
    </dsp:sp>
    <dsp:sp modelId="{7D88BC18-F59C-422E-B048-3ABD1D0E1F14}">
      <dsp:nvSpPr>
        <dsp:cNvPr id="0" name=""/>
        <dsp:cNvSpPr/>
      </dsp:nvSpPr>
      <dsp:spPr>
        <a:xfrm>
          <a:off x="4017983" y="1344651"/>
          <a:ext cx="45054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23276"/>
                <a:satOff val="-2982"/>
                <a:lumOff val="30000"/>
                <a:alphaOff val="0"/>
                <a:tint val="50000"/>
                <a:satMod val="300000"/>
              </a:schemeClr>
            </a:gs>
            <a:gs pos="35000">
              <a:schemeClr val="accent4">
                <a:hueOff val="-423276"/>
                <a:satOff val="-2982"/>
                <a:lumOff val="3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423276"/>
                <a:satOff val="-2982"/>
                <a:lumOff val="3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900" kern="1200"/>
        </a:p>
      </dsp:txBody>
      <dsp:txXfrm>
        <a:off x="4017983" y="1399084"/>
        <a:ext cx="368900" cy="163299"/>
      </dsp:txXfrm>
    </dsp:sp>
    <dsp:sp modelId="{4D90948A-8E04-4233-ADF7-1E90F212F452}">
      <dsp:nvSpPr>
        <dsp:cNvPr id="0" name=""/>
        <dsp:cNvSpPr/>
      </dsp:nvSpPr>
      <dsp:spPr>
        <a:xfrm>
          <a:off x="4854718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4543914" y="1828798"/>
          <a:ext cx="2123055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64368"/>
                <a:satOff val="-3976"/>
                <a:lumOff val="40000"/>
                <a:alphaOff val="0"/>
                <a:tint val="50000"/>
                <a:satMod val="300000"/>
              </a:schemeClr>
            </a:gs>
            <a:gs pos="35000">
              <a:schemeClr val="accent4">
                <a:hueOff val="-564368"/>
                <a:satOff val="-3976"/>
                <a:lumOff val="4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564368"/>
                <a:satOff val="-3976"/>
                <a:lumOff val="4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4590601" y="1875485"/>
        <a:ext cx="2029681" cy="1500622"/>
      </dsp:txXfrm>
    </dsp:sp>
    <dsp:sp modelId="{8A2D1533-6974-43EC-A5AA-F3C947BB5F87}">
      <dsp:nvSpPr>
        <dsp:cNvPr id="0" name=""/>
        <dsp:cNvSpPr/>
      </dsp:nvSpPr>
      <dsp:spPr>
        <a:xfrm>
          <a:off x="6422368" y="1344651"/>
          <a:ext cx="43497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900" kern="1200"/>
        </a:p>
      </dsp:txBody>
      <dsp:txXfrm>
        <a:off x="6422368" y="1399084"/>
        <a:ext cx="353330" cy="163299"/>
      </dsp:txXfrm>
    </dsp:sp>
    <dsp:sp modelId="{004CFFD5-5EA5-424D-81D9-5A63A5306412}">
      <dsp:nvSpPr>
        <dsp:cNvPr id="0" name=""/>
        <dsp:cNvSpPr/>
      </dsp:nvSpPr>
      <dsp:spPr>
        <a:xfrm>
          <a:off x="7230187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105945" y="1828798"/>
          <a:ext cx="1749931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6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7152632" y="1875485"/>
        <a:ext cx="1656557" cy="1500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23/11/2020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23/11/2020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86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0662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578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692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856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9430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338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900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476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47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/>
            </a:lvl1pPr>
            <a:lvl2pPr marL="895350" indent="-438150">
              <a:buFont typeface="Wingdings" panose="05000000000000000000" pitchFamily="2" charset="2"/>
              <a:buChar char="§"/>
              <a:defRPr/>
            </a:lvl2pPr>
            <a:lvl3pPr marL="1347788" indent="-433388">
              <a:buFont typeface="Wingdings" panose="05000000000000000000" pitchFamily="2" charset="2"/>
              <a:buChar char="ü"/>
              <a:defRPr/>
            </a:lvl3pPr>
            <a:lvl4pPr marL="1790700" indent="-419100">
              <a:buFont typeface="Wingdings" panose="05000000000000000000" pitchFamily="2" charset="2"/>
              <a:buChar char="v"/>
              <a:defRPr/>
            </a:lvl4pPr>
            <a:lvl5pPr marL="2243138" indent="-414338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479376" y="4122667"/>
            <a:ext cx="1130525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20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ID" sz="4400" b="1" kern="0" smtClean="0"/>
              <a:t>PENAMBANGAN DATA</a:t>
            </a:r>
            <a:endParaRPr lang="id-ID" sz="4400" b="1" kern="0" smtClean="0"/>
          </a:p>
          <a:p>
            <a:r>
              <a:rPr lang="id-ID" sz="3600" b="1" kern="0" smtClean="0"/>
              <a:t>[ K</a:t>
            </a:r>
            <a:r>
              <a:rPr lang="en-ID" sz="3600" b="1" kern="0" smtClean="0"/>
              <a:t>P368</a:t>
            </a:r>
            <a:r>
              <a:rPr lang="id-ID" sz="3600" b="1" kern="0" smtClean="0"/>
              <a:t> / </a:t>
            </a:r>
            <a:r>
              <a:rPr lang="en-ID" sz="3600" b="1" kern="0" smtClean="0"/>
              <a:t>3</a:t>
            </a:r>
            <a:r>
              <a:rPr lang="id-ID" sz="3600" b="1" kern="0" smtClean="0"/>
              <a:t> SKS ]</a:t>
            </a:r>
            <a:endParaRPr lang="id-ID" sz="3600" b="1" kern="0" dirty="0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Precision and Recall, and F-measures</a:t>
            </a:r>
            <a:endParaRPr lang="id-ID" dirty="0"/>
          </a:p>
        </p:txBody>
      </p:sp>
      <p:pic>
        <p:nvPicPr>
          <p:cNvPr id="5" name="Picture 7" descr="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87204"/>
            <a:ext cx="3733800" cy="71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8rec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305" y="2699486"/>
            <a:ext cx="2819400" cy="66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8prec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94" y="1427824"/>
            <a:ext cx="3005211" cy="60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8Fbe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144" y="5501816"/>
            <a:ext cx="4953000" cy="8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556792"/>
            <a:ext cx="6619800" cy="517291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Precision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exactness</a:t>
            </a:r>
            <a:r>
              <a:rPr lang="en-US" dirty="0"/>
              <a:t> – what % of tuples that the classifier labeled as positive are actually positive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Recall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completeness</a:t>
            </a:r>
            <a:r>
              <a:rPr lang="en-US" dirty="0"/>
              <a:t> – what % of positive tuples did the classifier label as positive?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Perfect score is 1.0</a:t>
            </a:r>
          </a:p>
          <a:p>
            <a:pPr lvl="1"/>
            <a:r>
              <a:rPr lang="en-US" dirty="0"/>
              <a:t>Inverse relationship between precision &amp; recall</a:t>
            </a:r>
          </a:p>
          <a:p>
            <a:endParaRPr lang="id-ID" dirty="0"/>
          </a:p>
          <a:p>
            <a:r>
              <a:rPr lang="en-US" dirty="0">
                <a:solidFill>
                  <a:srgbClr val="C00000"/>
                </a:solidFill>
              </a:rPr>
              <a:t>F measure </a:t>
            </a:r>
            <a:r>
              <a:rPr lang="en-US" dirty="0"/>
              <a:t>(F1 or F-score): </a:t>
            </a:r>
            <a:r>
              <a:rPr lang="en-US" dirty="0">
                <a:solidFill>
                  <a:srgbClr val="0070C0"/>
                </a:solidFill>
              </a:rPr>
              <a:t>harmonic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mean </a:t>
            </a:r>
            <a:r>
              <a:rPr lang="en-US" dirty="0"/>
              <a:t>of precision and recall,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Fß</a:t>
            </a:r>
            <a:r>
              <a:rPr lang="en-US" dirty="0"/>
              <a:t>:  </a:t>
            </a:r>
            <a:r>
              <a:rPr lang="en-US" dirty="0">
                <a:solidFill>
                  <a:srgbClr val="C00000"/>
                </a:solidFill>
              </a:rPr>
              <a:t>weighted measure </a:t>
            </a:r>
            <a:r>
              <a:rPr lang="en-US" dirty="0"/>
              <a:t>of precision</a:t>
            </a:r>
            <a:br>
              <a:rPr lang="en-US" dirty="0"/>
            </a:br>
            <a:r>
              <a:rPr lang="en-US" dirty="0"/>
              <a:t>and recall</a:t>
            </a:r>
          </a:p>
          <a:p>
            <a:pPr lvl="1"/>
            <a:r>
              <a:rPr lang="en-US" dirty="0"/>
              <a:t>assigns ß times as much weight</a:t>
            </a:r>
            <a:br>
              <a:rPr lang="en-US" dirty="0"/>
            </a:br>
            <a:r>
              <a:rPr lang="en-US" dirty="0"/>
              <a:t>to recall as to precision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15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Binary  classification should be both </a:t>
            </a:r>
            <a:r>
              <a:rPr lang="en-US" dirty="0">
                <a:solidFill>
                  <a:srgbClr val="C00000"/>
                </a:solidFill>
              </a:rPr>
              <a:t>sensitive and specific as much as possible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Sensitivity </a:t>
            </a:r>
            <a:r>
              <a:rPr lang="en-US" dirty="0"/>
              <a:t>measures the proportion of true ’positives’ that are correctly identified (</a:t>
            </a:r>
            <a:r>
              <a:rPr lang="en-US" dirty="0">
                <a:solidFill>
                  <a:srgbClr val="00B050"/>
                </a:solidFill>
              </a:rPr>
              <a:t>True Positive Rate (TP Rate) or Recall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solidFill>
                  <a:srgbClr val="0070C0"/>
                </a:solidFill>
              </a:rPr>
              <a:t>Specificity </a:t>
            </a:r>
            <a:r>
              <a:rPr lang="en-US" dirty="0"/>
              <a:t>measures the proportion of true ’negatives’ that are correctly identified (</a:t>
            </a:r>
            <a:r>
              <a:rPr lang="en-US" dirty="0">
                <a:solidFill>
                  <a:srgbClr val="00B050"/>
                </a:solidFill>
              </a:rPr>
              <a:t>False Negative Rate (FN Rate or Precision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50" t="56667" r="25833" b="33703"/>
          <a:stretch/>
        </p:blipFill>
        <p:spPr>
          <a:xfrm>
            <a:off x="3143672" y="3573016"/>
            <a:ext cx="7165396" cy="769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750" t="70000" r="25833" b="20370"/>
          <a:stretch/>
        </p:blipFill>
        <p:spPr>
          <a:xfrm>
            <a:off x="4455104" y="5778525"/>
            <a:ext cx="7127296" cy="7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9416" y="1412776"/>
            <a:ext cx="10369151" cy="25518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ROC (Receiver Operating Characteristics) curves: for </a:t>
            </a:r>
            <a:r>
              <a:rPr lang="en-US" sz="2400" dirty="0">
                <a:solidFill>
                  <a:srgbClr val="C00000"/>
                </a:solidFill>
              </a:rPr>
              <a:t>visual comparison of classification models</a:t>
            </a:r>
          </a:p>
          <a:p>
            <a:pPr lvl="1"/>
            <a:r>
              <a:rPr lang="en-US" sz="2000" dirty="0"/>
              <a:t>Originated from </a:t>
            </a:r>
            <a:r>
              <a:rPr lang="en-US" sz="2000" dirty="0">
                <a:solidFill>
                  <a:srgbClr val="0070C0"/>
                </a:solidFill>
              </a:rPr>
              <a:t>signal detection theory</a:t>
            </a:r>
          </a:p>
          <a:p>
            <a:r>
              <a:rPr lang="en-US" sz="2400" dirty="0"/>
              <a:t>ROC curves are two-dimensional graphs in which the </a:t>
            </a:r>
            <a:r>
              <a:rPr lang="en-US" sz="2400" dirty="0">
                <a:solidFill>
                  <a:srgbClr val="C00000"/>
                </a:solidFill>
              </a:rPr>
              <a:t>TP rate is plotted on the Y-axis</a:t>
            </a:r>
            <a:r>
              <a:rPr lang="en-US" sz="2400" dirty="0"/>
              <a:t> and the </a:t>
            </a:r>
            <a:r>
              <a:rPr lang="en-US" sz="2400" dirty="0">
                <a:solidFill>
                  <a:srgbClr val="C00000"/>
                </a:solidFill>
              </a:rPr>
              <a:t>FP rate is plotted on the X-axis</a:t>
            </a:r>
          </a:p>
          <a:p>
            <a:r>
              <a:rPr lang="en-US" sz="2400" dirty="0"/>
              <a:t>ROC curve depicts relative </a:t>
            </a:r>
            <a:r>
              <a:rPr lang="en-US" sz="2400" dirty="0">
                <a:solidFill>
                  <a:srgbClr val="C00000"/>
                </a:solidFill>
              </a:rPr>
              <a:t>trade-offs between benefits </a:t>
            </a:r>
            <a:r>
              <a:rPr lang="en-US" sz="2400" dirty="0"/>
              <a:t>(’true positives’) and </a:t>
            </a:r>
            <a:r>
              <a:rPr lang="en-US" sz="2400" dirty="0">
                <a:solidFill>
                  <a:srgbClr val="C00000"/>
                </a:solidFill>
              </a:rPr>
              <a:t>costs </a:t>
            </a:r>
            <a:r>
              <a:rPr lang="en-US" sz="2400" dirty="0"/>
              <a:t>(’false positives’)</a:t>
            </a:r>
          </a:p>
          <a:p>
            <a:r>
              <a:rPr lang="en-US" sz="2400" dirty="0"/>
              <a:t>Two types of ROC curves: </a:t>
            </a:r>
            <a:r>
              <a:rPr lang="en-US" sz="2400" dirty="0">
                <a:solidFill>
                  <a:srgbClr val="C00000"/>
                </a:solidFill>
              </a:rPr>
              <a:t>discrete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continuous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Kurva</a:t>
            </a:r>
            <a:r>
              <a:rPr lang="en-US" dirty="0"/>
              <a:t> ROC - AUC (Area Under Curve)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674" t="23489" r="25494" b="37271"/>
          <a:stretch/>
        </p:blipFill>
        <p:spPr>
          <a:xfrm>
            <a:off x="4411975" y="3964648"/>
            <a:ext cx="6004841" cy="260736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B92408-9B71-438F-8EC6-05ACB8A5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046" y="4043096"/>
            <a:ext cx="2590799" cy="245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4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Kurva</a:t>
            </a:r>
            <a:r>
              <a:rPr lang="en-US" dirty="0"/>
              <a:t> ROC - AUC (Area Under Curve)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43" t="15625" r="782" b="7292"/>
          <a:stretch/>
        </p:blipFill>
        <p:spPr>
          <a:xfrm>
            <a:off x="2547392" y="1656927"/>
            <a:ext cx="7097216" cy="46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40" y="1772816"/>
            <a:ext cx="9079160" cy="4285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0.90 - 1.00 = </a:t>
            </a:r>
            <a:r>
              <a:rPr lang="id-ID" sz="3200" dirty="0" err="1">
                <a:solidFill>
                  <a:srgbClr val="C00000"/>
                </a:solidFill>
              </a:rPr>
              <a:t>excellent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0.80 - 0.90 = </a:t>
            </a:r>
            <a:r>
              <a:rPr lang="id-ID" sz="3200" dirty="0" err="1">
                <a:solidFill>
                  <a:srgbClr val="C00000"/>
                </a:solidFill>
              </a:rPr>
              <a:t>good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0.70 - 0.80 = </a:t>
            </a:r>
            <a:r>
              <a:rPr lang="id-ID" sz="3200" dirty="0" err="1">
                <a:solidFill>
                  <a:srgbClr val="C00000"/>
                </a:solidFill>
              </a:rPr>
              <a:t>fair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0.60 - 0.70 = </a:t>
            </a:r>
            <a:r>
              <a:rPr lang="id-ID" sz="3200" dirty="0" err="1">
                <a:solidFill>
                  <a:srgbClr val="C00000"/>
                </a:solidFill>
              </a:rPr>
              <a:t>poor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0.50 - 0.60 = failure</a:t>
            </a:r>
          </a:p>
          <a:p>
            <a:pPr marL="0" indent="0">
              <a:buNone/>
            </a:pPr>
            <a:endParaRPr lang="id-ID" dirty="0"/>
          </a:p>
          <a:p>
            <a:pPr marL="0" indent="0" algn="r">
              <a:buNone/>
            </a:pPr>
            <a:r>
              <a:rPr lang="id-ID" sz="2400" i="1" dirty="0"/>
              <a:t>(Gorunescu, 2011)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G</a:t>
            </a:r>
            <a:r>
              <a:rPr lang="en-US" dirty="0" err="1"/>
              <a:t>uide</a:t>
            </a:r>
            <a:r>
              <a:rPr lang="en-US" dirty="0"/>
              <a:t> for </a:t>
            </a:r>
            <a:r>
              <a:rPr lang="id-ID" dirty="0"/>
              <a:t>C</a:t>
            </a:r>
            <a:r>
              <a:rPr lang="en-US" dirty="0" err="1"/>
              <a:t>lassifying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en-US" dirty="0"/>
              <a:t>AUC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9076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556792"/>
            <a:ext cx="9343950" cy="4457904"/>
          </a:xfrm>
        </p:spPr>
        <p:txBody>
          <a:bodyPr/>
          <a:lstStyle/>
          <a:p>
            <a:r>
              <a:rPr lang="id-ID" dirty="0"/>
              <a:t>Gunakan dataset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breasttissue.xls</a:t>
            </a:r>
            <a:endParaRPr lang="en-US" dirty="0"/>
          </a:p>
          <a:p>
            <a:r>
              <a:rPr lang="en-US" dirty="0"/>
              <a:t>Split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id-ID" dirty="0"/>
              <a:t>:</a:t>
            </a:r>
            <a:br>
              <a:rPr lang="id-ID" dirty="0"/>
            </a:br>
            <a:r>
              <a:rPr lang="id-ID" dirty="0">
                <a:solidFill>
                  <a:srgbClr val="C00000"/>
                </a:solidFill>
              </a:rPr>
              <a:t>data testing</a:t>
            </a:r>
            <a:r>
              <a:rPr lang="id-ID" dirty="0"/>
              <a:t> (10%) dan </a:t>
            </a:r>
            <a:r>
              <a:rPr lang="id-ID" dirty="0">
                <a:solidFill>
                  <a:srgbClr val="C00000"/>
                </a:solidFill>
              </a:rPr>
              <a:t>data training </a:t>
            </a:r>
            <a:r>
              <a:rPr lang="id-ID" dirty="0"/>
              <a:t>(90%)</a:t>
            </a:r>
          </a:p>
          <a:p>
            <a:r>
              <a:rPr lang="id-ID"/>
              <a:t>Ukur </a:t>
            </a:r>
            <a:r>
              <a:rPr lang="id-ID" smtClean="0"/>
              <a:t>performance</a:t>
            </a:r>
            <a:r>
              <a:rPr lang="en-ID" smtClean="0"/>
              <a:t> </a:t>
            </a:r>
            <a:r>
              <a:rPr lang="id-ID" smtClean="0"/>
              <a:t>(A</a:t>
            </a:r>
            <a:r>
              <a:rPr lang="en-US" dirty="0" err="1"/>
              <a:t>ccuracy</a:t>
            </a:r>
            <a:r>
              <a:rPr lang="en-US" dirty="0"/>
              <a:t> dan </a:t>
            </a:r>
            <a:r>
              <a:rPr lang="en-US" dirty="0">
                <a:solidFill>
                  <a:srgbClr val="C00000"/>
                </a:solidFill>
              </a:rPr>
              <a:t>Kappa</a:t>
            </a:r>
            <a:r>
              <a:rPr lang="id-ID" dirty="0"/>
              <a:t>)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281" y="620688"/>
            <a:ext cx="8866188" cy="647700"/>
          </a:xfrm>
        </p:spPr>
        <p:txBody>
          <a:bodyPr>
            <a:normAutofit/>
          </a:bodyPr>
          <a:lstStyle/>
          <a:p>
            <a:r>
              <a:rPr lang="en-US" smtClean="0"/>
              <a:t>Latihan 2: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Payudara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702FF-9030-4EF7-A106-197CC1946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25555" r="12499" b="41186"/>
          <a:stretch/>
        </p:blipFill>
        <p:spPr>
          <a:xfrm>
            <a:off x="2639616" y="3785744"/>
            <a:ext cx="8057227" cy="27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7A15D7-A053-4058-B7E4-90A5DD21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56792"/>
            <a:ext cx="10510192" cy="4919758"/>
          </a:xfrm>
        </p:spPr>
        <p:txBody>
          <a:bodyPr/>
          <a:lstStyle/>
          <a:p>
            <a:r>
              <a:rPr lang="en-ID" sz="2400" smtClean="0"/>
              <a:t>The </a:t>
            </a:r>
            <a:r>
              <a:rPr lang="id-ID" sz="2400" dirty="0"/>
              <a:t>(</a:t>
            </a:r>
            <a:r>
              <a:rPr lang="en-ID" sz="2400" dirty="0"/>
              <a:t>Cohen’s</a:t>
            </a:r>
            <a:r>
              <a:rPr lang="id-ID" sz="2400" dirty="0"/>
              <a:t>)</a:t>
            </a:r>
            <a:r>
              <a:rPr lang="en-ID" sz="2400" dirty="0"/>
              <a:t> Kappa statistics is a more vigorous measure than the ‘percentage correct prediction’ calculation</a:t>
            </a:r>
            <a:r>
              <a:rPr lang="id-ID" sz="2400" dirty="0"/>
              <a:t>, </a:t>
            </a:r>
            <a:r>
              <a:rPr lang="en-ID" sz="2400" dirty="0"/>
              <a:t>because Kappa considers the </a:t>
            </a:r>
            <a:r>
              <a:rPr lang="en-ID" sz="2400" dirty="0">
                <a:solidFill>
                  <a:srgbClr val="C00000"/>
                </a:solidFill>
              </a:rPr>
              <a:t>correct prediction that is occurring by chance</a:t>
            </a:r>
            <a:endParaRPr lang="id-ID" sz="2400" dirty="0">
              <a:solidFill>
                <a:srgbClr val="C00000"/>
              </a:solidFill>
            </a:endParaRPr>
          </a:p>
          <a:p>
            <a:r>
              <a:rPr lang="id-ID" sz="2400" dirty="0"/>
              <a:t>Kappa</a:t>
            </a:r>
            <a:r>
              <a:rPr lang="en-ID" sz="2400" dirty="0"/>
              <a:t> is essentially a measure of how well the classifier performed as compared to how well it would have performed simply by chance</a:t>
            </a:r>
            <a:endParaRPr lang="id-ID" sz="2400" dirty="0"/>
          </a:p>
          <a:p>
            <a:r>
              <a:rPr lang="id-ID" sz="2400" dirty="0"/>
              <a:t>A</a:t>
            </a:r>
            <a:r>
              <a:rPr lang="en-ID" sz="2400" dirty="0"/>
              <a:t> model has a </a:t>
            </a:r>
            <a:r>
              <a:rPr lang="en-ID" sz="2400" dirty="0">
                <a:solidFill>
                  <a:srgbClr val="C00000"/>
                </a:solidFill>
              </a:rPr>
              <a:t>high Kappa score </a:t>
            </a:r>
            <a:r>
              <a:rPr lang="en-ID" sz="2400" dirty="0"/>
              <a:t>if there is a big difference between the accuracy and the null error rate (Markham, K., 2014)</a:t>
            </a:r>
            <a:endParaRPr lang="id-ID" sz="2400" dirty="0"/>
          </a:p>
          <a:p>
            <a:r>
              <a:rPr lang="en-ID" sz="2400" dirty="0"/>
              <a:t>Kappa is an important measure on classifier performance, especially on </a:t>
            </a:r>
            <a:r>
              <a:rPr lang="en-ID" sz="2400" dirty="0">
                <a:solidFill>
                  <a:srgbClr val="FF0000"/>
                </a:solidFill>
              </a:rPr>
              <a:t>imbalanced data se</a:t>
            </a:r>
            <a:r>
              <a:rPr lang="id-ID" sz="2400" dirty="0">
                <a:solidFill>
                  <a:srgbClr val="FF0000"/>
                </a:solidFill>
              </a:rPr>
              <a:t>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19FAE-A2CD-47F4-A6B0-3103F1F138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6990C0-4E2E-49C8-8696-1F2C715F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Kappa </a:t>
            </a:r>
            <a:r>
              <a:rPr lang="id-ID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1556792"/>
            <a:ext cx="7056784" cy="4457904"/>
          </a:xfrm>
        </p:spPr>
        <p:txBody>
          <a:bodyPr/>
          <a:lstStyle/>
          <a:p>
            <a:r>
              <a:rPr lang="id-ID" sz="2400" dirty="0"/>
              <a:t>Gunakan </a:t>
            </a:r>
            <a:r>
              <a:rPr lang="id-ID" sz="2400" dirty="0" err="1">
                <a:solidFill>
                  <a:srgbClr val="C00000"/>
                </a:solidFill>
              </a:rPr>
              <a:t>dataset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id-ID" sz="2400" dirty="0"/>
              <a:t>di bawah:</a:t>
            </a:r>
          </a:p>
          <a:p>
            <a:pPr lvl="1"/>
            <a:r>
              <a:rPr lang="id-ID" sz="2000" dirty="0" err="1">
                <a:solidFill>
                  <a:srgbClr val="0070C0"/>
                </a:solidFill>
              </a:rPr>
              <a:t>hargasaham-training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xls</a:t>
            </a:r>
            <a:r>
              <a:rPr lang="id-ID" sz="2000" dirty="0"/>
              <a:t>: untuk membuat model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hargasaham-testing.xls</a:t>
            </a:r>
            <a:r>
              <a:rPr lang="id-ID" sz="2000" dirty="0"/>
              <a:t>: untuk menguji model</a:t>
            </a:r>
            <a:endParaRPr lang="en-US" sz="2000" dirty="0"/>
          </a:p>
          <a:p>
            <a:r>
              <a:rPr lang="id-ID" sz="2400" dirty="0"/>
              <a:t>Data di atas terpisah </a:t>
            </a:r>
            <a:r>
              <a:rPr lang="id-ID" sz="2400"/>
              <a:t>dengan </a:t>
            </a:r>
            <a:r>
              <a:rPr lang="id-ID" sz="2400" smtClean="0"/>
              <a:t>perbandingan:</a:t>
            </a:r>
            <a:r>
              <a:rPr lang="en-ID" sz="2400" smtClean="0"/>
              <a:t> </a:t>
            </a:r>
            <a:r>
              <a:rPr lang="id-ID" sz="2400" smtClean="0">
                <a:solidFill>
                  <a:srgbClr val="C00000"/>
                </a:solidFill>
              </a:rPr>
              <a:t>data </a:t>
            </a:r>
            <a:r>
              <a:rPr lang="id-ID" sz="2400" dirty="0">
                <a:solidFill>
                  <a:srgbClr val="C00000"/>
                </a:solidFill>
              </a:rPr>
              <a:t>testing</a:t>
            </a:r>
            <a:r>
              <a:rPr lang="id-ID" sz="2400" dirty="0"/>
              <a:t> (10%) dan </a:t>
            </a:r>
            <a:r>
              <a:rPr lang="id-ID" sz="2400" dirty="0">
                <a:solidFill>
                  <a:srgbClr val="C00000"/>
                </a:solidFill>
              </a:rPr>
              <a:t>data training </a:t>
            </a:r>
            <a:r>
              <a:rPr lang="id-ID" sz="2400" dirty="0"/>
              <a:t>(90%)</a:t>
            </a:r>
          </a:p>
          <a:p>
            <a:r>
              <a:rPr lang="id-ID" sz="2400" dirty="0"/>
              <a:t>Jadikan data training sebagai pembentuk model/pola/knowledge, dan data testing untuk pengujian model</a:t>
            </a:r>
          </a:p>
          <a:p>
            <a:r>
              <a:rPr lang="id-ID" sz="2400" dirty="0"/>
              <a:t>Ukur performance</a:t>
            </a:r>
            <a:br>
              <a:rPr lang="id-ID" sz="2400" dirty="0"/>
            </a:br>
            <a:endParaRPr lang="id-ID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52" y="620688"/>
            <a:ext cx="8866188" cy="647700"/>
          </a:xfrm>
        </p:spPr>
        <p:txBody>
          <a:bodyPr>
            <a:normAutofit/>
          </a:bodyPr>
          <a:lstStyle/>
          <a:p>
            <a:r>
              <a:rPr lang="en-US" smtClean="0"/>
              <a:t>Latihan 3: </a:t>
            </a:r>
            <a:r>
              <a:rPr lang="id-ID" dirty="0"/>
              <a:t>P</a:t>
            </a:r>
            <a:r>
              <a:rPr lang="en-US" dirty="0" err="1"/>
              <a:t>rediksi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85" t="22619" r="30847" b="41962"/>
          <a:stretch/>
        </p:blipFill>
        <p:spPr>
          <a:xfrm>
            <a:off x="7464151" y="2050980"/>
            <a:ext cx="4693233" cy="234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50" t="14844" r="11250" b="7032"/>
          <a:stretch/>
        </p:blipFill>
        <p:spPr>
          <a:xfrm>
            <a:off x="2392752" y="954937"/>
            <a:ext cx="7406496" cy="57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3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84784"/>
            <a:ext cx="10510191" cy="4991766"/>
          </a:xfrm>
        </p:spPr>
        <p:txBody>
          <a:bodyPr>
            <a:normAutofit fontScale="92500" lnSpcReduction="10000"/>
          </a:bodyPr>
          <a:lstStyle/>
          <a:p>
            <a:r>
              <a:rPr lang="en-ID" sz="2400" dirty="0"/>
              <a:t>The square root of the </a:t>
            </a:r>
            <a:r>
              <a:rPr lang="en-ID" sz="2400" dirty="0">
                <a:solidFill>
                  <a:srgbClr val="C00000"/>
                </a:solidFill>
              </a:rPr>
              <a:t>mean/average of the square of all of the error</a:t>
            </a:r>
          </a:p>
          <a:p>
            <a:pPr marL="0" indent="0">
              <a:buNone/>
            </a:pPr>
            <a:endParaRPr lang="en-ID" sz="2400" smtClean="0"/>
          </a:p>
          <a:p>
            <a:pPr marL="0" indent="0">
              <a:buNone/>
            </a:pPr>
            <a:endParaRPr lang="id-ID" sz="2400" dirty="0"/>
          </a:p>
          <a:p>
            <a:r>
              <a:rPr lang="en-ID" sz="2400" dirty="0"/>
              <a:t>The use of RMSE is very common and it makes an excellent general purpose </a:t>
            </a:r>
            <a:r>
              <a:rPr lang="en-ID" sz="2400" dirty="0">
                <a:solidFill>
                  <a:srgbClr val="C00000"/>
                </a:solidFill>
              </a:rPr>
              <a:t>error metric for numerical predictions</a:t>
            </a:r>
            <a:endParaRPr lang="id-ID" sz="2400" dirty="0">
              <a:solidFill>
                <a:srgbClr val="C00000"/>
              </a:solidFill>
            </a:endParaRPr>
          </a:p>
          <a:p>
            <a:r>
              <a:rPr lang="en-ID" sz="2400" dirty="0"/>
              <a:t>To construct the RMSE, we first need to </a:t>
            </a:r>
            <a:r>
              <a:rPr lang="en-ID" sz="2400" dirty="0">
                <a:solidFill>
                  <a:srgbClr val="C00000"/>
                </a:solidFill>
              </a:rPr>
              <a:t>determine the residuals</a:t>
            </a:r>
          </a:p>
          <a:p>
            <a:pPr lvl="1"/>
            <a:r>
              <a:rPr lang="en-ID" sz="2000" dirty="0"/>
              <a:t>Residuals are the </a:t>
            </a:r>
            <a:r>
              <a:rPr lang="en-ID" sz="2000" dirty="0">
                <a:solidFill>
                  <a:srgbClr val="0070C0"/>
                </a:solidFill>
              </a:rPr>
              <a:t>difference between the actual values and the predicted</a:t>
            </a:r>
            <a:r>
              <a:rPr lang="en-ID" sz="2000" dirty="0"/>
              <a:t> values</a:t>
            </a:r>
          </a:p>
          <a:p>
            <a:pPr lvl="1"/>
            <a:r>
              <a:rPr lang="en-ID" sz="2000" dirty="0"/>
              <a:t>We denoted them by            </a:t>
            </a:r>
          </a:p>
          <a:p>
            <a:pPr lvl="1"/>
            <a:r>
              <a:rPr lang="en-ID" sz="2000" dirty="0"/>
              <a:t>where        is the </a:t>
            </a:r>
            <a:r>
              <a:rPr lang="en-ID" sz="2000" dirty="0">
                <a:solidFill>
                  <a:srgbClr val="0070C0"/>
                </a:solidFill>
              </a:rPr>
              <a:t>observed value for the </a:t>
            </a:r>
            <a:r>
              <a:rPr lang="en-ID" sz="2000" i="1" dirty="0">
                <a:solidFill>
                  <a:srgbClr val="0070C0"/>
                </a:solidFill>
              </a:rPr>
              <a:t>i</a:t>
            </a:r>
            <a:r>
              <a:rPr lang="en-ID" sz="2000" dirty="0">
                <a:solidFill>
                  <a:srgbClr val="0070C0"/>
                </a:solidFill>
              </a:rPr>
              <a:t>th observation </a:t>
            </a:r>
            <a:r>
              <a:rPr lang="en-ID" sz="2000" dirty="0"/>
              <a:t>and      </a:t>
            </a:r>
          </a:p>
          <a:p>
            <a:pPr lvl="1"/>
            <a:r>
              <a:rPr lang="en-ID" sz="2000" dirty="0"/>
              <a:t>          is the </a:t>
            </a:r>
            <a:r>
              <a:rPr lang="en-ID" sz="2000" dirty="0">
                <a:solidFill>
                  <a:srgbClr val="0070C0"/>
                </a:solidFill>
              </a:rPr>
              <a:t>predicted value</a:t>
            </a:r>
          </a:p>
          <a:p>
            <a:r>
              <a:rPr lang="en-ID" sz="2400" dirty="0"/>
              <a:t>They </a:t>
            </a:r>
            <a:r>
              <a:rPr lang="en-ID" sz="2400" dirty="0">
                <a:solidFill>
                  <a:srgbClr val="C00000"/>
                </a:solidFill>
              </a:rPr>
              <a:t>can be positive or negative </a:t>
            </a:r>
            <a:r>
              <a:rPr lang="en-ID" sz="2400" dirty="0"/>
              <a:t>as the predicted value under or over estimates the actual value</a:t>
            </a:r>
            <a:endParaRPr lang="id-ID" sz="2400" dirty="0"/>
          </a:p>
          <a:p>
            <a:r>
              <a:rPr lang="en-ID" sz="2400" dirty="0"/>
              <a:t>You then use the RMSE as a </a:t>
            </a:r>
            <a:r>
              <a:rPr lang="en-ID" sz="2400" dirty="0">
                <a:solidFill>
                  <a:srgbClr val="C00000"/>
                </a:solidFill>
              </a:rPr>
              <a:t>measure of the spread of the </a:t>
            </a:r>
            <a:r>
              <a:rPr lang="en-ID" sz="2400" i="1" dirty="0">
                <a:solidFill>
                  <a:srgbClr val="C00000"/>
                </a:solidFill>
              </a:rPr>
              <a:t>y</a:t>
            </a:r>
            <a:r>
              <a:rPr lang="en-ID" sz="2400" dirty="0">
                <a:solidFill>
                  <a:srgbClr val="C00000"/>
                </a:solidFill>
              </a:rPr>
              <a:t> values about the predicted </a:t>
            </a:r>
            <a:r>
              <a:rPr lang="en-ID" sz="2400" i="1" dirty="0">
                <a:solidFill>
                  <a:srgbClr val="C00000"/>
                </a:solidFill>
              </a:rPr>
              <a:t>y</a:t>
            </a:r>
            <a:r>
              <a:rPr lang="en-ID" sz="2400" dirty="0">
                <a:solidFill>
                  <a:srgbClr val="C00000"/>
                </a:solidFill>
              </a:rPr>
              <a:t> value</a:t>
            </a:r>
          </a:p>
          <a:p>
            <a:endParaRPr lang="en-ID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Root Mean Square Error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46"/>
          <a:stretch/>
        </p:blipFill>
        <p:spPr>
          <a:xfrm>
            <a:off x="4151784" y="3946382"/>
            <a:ext cx="842559" cy="362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09"/>
          <a:stretch/>
        </p:blipFill>
        <p:spPr>
          <a:xfrm>
            <a:off x="2639616" y="4201403"/>
            <a:ext cx="328613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0"/>
          <a:stretch/>
        </p:blipFill>
        <p:spPr>
          <a:xfrm>
            <a:off x="1991544" y="4468303"/>
            <a:ext cx="319088" cy="353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9687" t="46875" r="29687" b="36458"/>
          <a:stretch/>
        </p:blipFill>
        <p:spPr>
          <a:xfrm>
            <a:off x="4151784" y="1840933"/>
            <a:ext cx="2565724" cy="7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10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chemeClr val="tx1"/>
                </a:solidFill>
              </a:rPr>
              <a:t>EVALUASI MODEL DATA MINING</a:t>
            </a:r>
            <a:endParaRPr lang="id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888758"/>
            <a:ext cx="10363200" cy="1362075"/>
          </a:xfrm>
        </p:spPr>
        <p:txBody>
          <a:bodyPr>
            <a:normAutofit/>
          </a:bodyPr>
          <a:lstStyle/>
          <a:p>
            <a:pPr algn="ctr"/>
            <a:r>
              <a:rPr lang="en-US" smtClean="0">
                <a:solidFill>
                  <a:srgbClr val="000000"/>
                </a:solidFill>
              </a:rPr>
              <a:t>Pemisahan </a:t>
            </a:r>
            <a:r>
              <a:rPr lang="en-US">
                <a:solidFill>
                  <a:srgbClr val="000000"/>
                </a:solidFill>
              </a:rPr>
              <a:t>Data </a:t>
            </a:r>
            <a:r>
              <a:rPr lang="en-US" smtClean="0">
                <a:solidFill>
                  <a:srgbClr val="000000"/>
                </a:solidFill>
              </a:rPr>
              <a:t>OTOMATIS</a:t>
            </a:r>
            <a:endParaRPr lang="id-ID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0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84784"/>
            <a:ext cx="10582200" cy="522081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Split Data </a:t>
            </a:r>
            <a:r>
              <a:rPr lang="en-US" dirty="0"/>
              <a:t>operator takes a dataset as its input and delivers the subsets of that dataset through its output ports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sampling type parameter </a:t>
            </a:r>
            <a:r>
              <a:rPr lang="en-US" dirty="0"/>
              <a:t>decides how the examples should be shuffled in the resultant partitions: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Linear sampling</a:t>
            </a:r>
            <a:r>
              <a:rPr lang="en-US" sz="2600" dirty="0"/>
              <a:t>: </a:t>
            </a:r>
            <a:r>
              <a:rPr lang="id-ID" sz="2600" dirty="0"/>
              <a:t>D</a:t>
            </a:r>
            <a:r>
              <a:rPr lang="en-US" sz="2600" dirty="0" err="1"/>
              <a:t>ivides</a:t>
            </a:r>
            <a:r>
              <a:rPr lang="en-US" sz="2600" dirty="0"/>
              <a:t> the dataset into partitions </a:t>
            </a:r>
            <a:r>
              <a:rPr lang="en-US" sz="2600" dirty="0">
                <a:solidFill>
                  <a:srgbClr val="00B050"/>
                </a:solidFill>
              </a:rPr>
              <a:t>without changing the order </a:t>
            </a:r>
            <a:r>
              <a:rPr lang="en-US" sz="2600" dirty="0"/>
              <a:t>of the examples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Shuffled sampling</a:t>
            </a:r>
            <a:r>
              <a:rPr lang="en-US" sz="2600" dirty="0"/>
              <a:t>: </a:t>
            </a:r>
            <a:r>
              <a:rPr lang="id-ID" sz="2600" dirty="0"/>
              <a:t>B</a:t>
            </a:r>
            <a:r>
              <a:rPr lang="en-US" sz="2600" dirty="0" err="1"/>
              <a:t>uilds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B050"/>
                </a:solidFill>
              </a:rPr>
              <a:t>random subsets</a:t>
            </a:r>
            <a:r>
              <a:rPr lang="en-US" sz="2600" dirty="0"/>
              <a:t> of the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Stratified sampling</a:t>
            </a:r>
            <a:r>
              <a:rPr lang="en-US" sz="2600" dirty="0"/>
              <a:t>: </a:t>
            </a:r>
            <a:r>
              <a:rPr lang="id-ID" sz="2600" dirty="0"/>
              <a:t>B</a:t>
            </a:r>
            <a:r>
              <a:rPr lang="en-US" sz="2600" dirty="0" err="1"/>
              <a:t>uilds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B050"/>
                </a:solidFill>
              </a:rPr>
              <a:t>random</a:t>
            </a:r>
            <a:r>
              <a:rPr lang="en-US" sz="2600" dirty="0"/>
              <a:t> subsets and ensures that the </a:t>
            </a:r>
            <a:r>
              <a:rPr lang="en-US" sz="2600" dirty="0">
                <a:solidFill>
                  <a:srgbClr val="00B050"/>
                </a:solidFill>
              </a:rPr>
              <a:t>class distribution in the subsets is the same as in the whole dataset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Split Data </a:t>
            </a:r>
            <a:r>
              <a:rPr lang="en-US" dirty="0" err="1"/>
              <a:t>Otomatis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23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372"/>
          <a:stretch/>
        </p:blipFill>
        <p:spPr>
          <a:xfrm>
            <a:off x="1530928" y="980728"/>
            <a:ext cx="913707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3432" y="1916832"/>
            <a:ext cx="10585176" cy="455971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</a:t>
            </a:r>
            <a:r>
              <a:rPr lang="id-ID" sz="3200" dirty="0" err="1"/>
              <a:t>ataset</a:t>
            </a:r>
            <a:r>
              <a:rPr lang="id-ID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datakelulusanmahasiswa.xls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Pisahkan data menjadi dua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otomatis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70C0"/>
                </a:solidFill>
              </a:rPr>
              <a:t>Split Data</a:t>
            </a:r>
            <a:r>
              <a:rPr lang="en-US" sz="3200" dirty="0"/>
              <a:t>)</a:t>
            </a:r>
            <a:r>
              <a:rPr lang="id-ID" sz="3200" dirty="0"/>
              <a:t>: </a:t>
            </a:r>
            <a:r>
              <a:rPr lang="id-ID" sz="3200" dirty="0">
                <a:solidFill>
                  <a:srgbClr val="C00000"/>
                </a:solidFill>
              </a:rPr>
              <a:t>data testing</a:t>
            </a:r>
            <a:r>
              <a:rPr lang="id-ID" sz="3200" dirty="0"/>
              <a:t> (10%) dan </a:t>
            </a:r>
            <a:r>
              <a:rPr lang="id-ID" sz="3200" dirty="0">
                <a:solidFill>
                  <a:srgbClr val="C00000"/>
                </a:solidFill>
              </a:rPr>
              <a:t>data training </a:t>
            </a:r>
            <a:r>
              <a:rPr lang="id-ID" sz="3200" dirty="0"/>
              <a:t>(90%)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Ujicoba parameter pemisahan data baik menggunakan </a:t>
            </a:r>
            <a:r>
              <a:rPr lang="id-ID" sz="3200" dirty="0">
                <a:solidFill>
                  <a:srgbClr val="C00000"/>
                </a:solidFill>
              </a:rPr>
              <a:t>Linear Sampling</a:t>
            </a:r>
            <a:r>
              <a:rPr lang="id-ID" sz="3200" dirty="0"/>
              <a:t>, </a:t>
            </a:r>
            <a:r>
              <a:rPr lang="id-ID" sz="3200" dirty="0">
                <a:solidFill>
                  <a:srgbClr val="C00000"/>
                </a:solidFill>
              </a:rPr>
              <a:t>Shuffled Sampling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C00000"/>
                </a:solidFill>
              </a:rPr>
              <a:t>Stratified Sampling </a:t>
            </a:r>
            <a:endParaRPr lang="en-US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Jadikan data </a:t>
            </a:r>
            <a:r>
              <a:rPr lang="id-ID" sz="3200" dirty="0" err="1"/>
              <a:t>training</a:t>
            </a:r>
            <a:r>
              <a:rPr lang="id-ID" sz="3200" dirty="0"/>
              <a:t> sebagai pembentuk model/pola/</a:t>
            </a:r>
            <a:r>
              <a:rPr lang="id-ID" sz="3200" dirty="0" err="1"/>
              <a:t>knowledge</a:t>
            </a:r>
            <a:r>
              <a:rPr lang="id-ID" sz="3200" dirty="0"/>
              <a:t>, dan data testing untuk pengujian model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Terapkan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algoritma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sesuai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ukur</a:t>
            </a:r>
            <a:r>
              <a:rPr lang="en-US" sz="3200" dirty="0">
                <a:solidFill>
                  <a:srgbClr val="C00000"/>
                </a:solidFill>
              </a:rPr>
              <a:t> performance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model yang </a:t>
            </a:r>
            <a:r>
              <a:rPr lang="en-US" sz="3200" dirty="0" err="1"/>
              <a:t>dibentuk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Latihan 4: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Kelulusan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76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602D75-5CA3-42E6-BAC8-0E2FE9414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C7DA1-D7EF-45B5-83FC-BC62B588C6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25E25-A3E4-4C0F-82DC-308DF874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Kelulusan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9CFF5-EA81-4C69-AD44-EFAB0285A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22229" r="13333" b="41111"/>
          <a:stretch/>
        </p:blipFill>
        <p:spPr>
          <a:xfrm>
            <a:off x="2123653" y="2420888"/>
            <a:ext cx="794469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</a:t>
            </a:r>
            <a:r>
              <a:rPr lang="id-ID" sz="3200" dirty="0" err="1"/>
              <a:t>ataset</a:t>
            </a:r>
            <a:r>
              <a:rPr lang="id-ID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HeatingOil.csv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Pisahkan data menjadi dua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otomatis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70C0"/>
                </a:solidFill>
              </a:rPr>
              <a:t>Split Data</a:t>
            </a:r>
            <a:r>
              <a:rPr lang="en-US" sz="3200" dirty="0"/>
              <a:t>)</a:t>
            </a:r>
            <a:r>
              <a:rPr lang="id-ID" sz="3200" dirty="0"/>
              <a:t>: </a:t>
            </a:r>
            <a:r>
              <a:rPr lang="id-ID" sz="3200" dirty="0">
                <a:solidFill>
                  <a:srgbClr val="C00000"/>
                </a:solidFill>
              </a:rPr>
              <a:t>data testing</a:t>
            </a:r>
            <a:r>
              <a:rPr lang="id-ID" sz="3200" dirty="0"/>
              <a:t> (10%) dan </a:t>
            </a:r>
            <a:r>
              <a:rPr lang="id-ID" sz="3200" dirty="0">
                <a:solidFill>
                  <a:srgbClr val="C00000"/>
                </a:solidFill>
              </a:rPr>
              <a:t>data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(90%)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Jadikan data </a:t>
            </a:r>
            <a:r>
              <a:rPr lang="id-ID" sz="3200" dirty="0" err="1"/>
              <a:t>training</a:t>
            </a:r>
            <a:r>
              <a:rPr lang="id-ID" sz="3200" dirty="0"/>
              <a:t> sebagai pembentuk model/pola/</a:t>
            </a:r>
            <a:r>
              <a:rPr lang="id-ID" sz="3200" dirty="0" err="1"/>
              <a:t>knowledge</a:t>
            </a:r>
            <a:r>
              <a:rPr lang="id-ID" sz="3200" dirty="0"/>
              <a:t>, dan data testing untuk pengujian model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Terapkan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yang </a:t>
            </a:r>
            <a:r>
              <a:rPr lang="en-US" sz="3200" dirty="0" err="1"/>
              <a:t>sesuai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ukur</a:t>
            </a:r>
            <a:r>
              <a:rPr lang="en-US" sz="3200" dirty="0"/>
              <a:t> performance </a:t>
            </a:r>
            <a:r>
              <a:rPr lang="en-US" sz="3200" dirty="0" err="1"/>
              <a:t>dari</a:t>
            </a:r>
            <a:r>
              <a:rPr lang="en-US" sz="3200" dirty="0"/>
              <a:t> model yang </a:t>
            </a:r>
            <a:r>
              <a:rPr lang="en-US" sz="3200" dirty="0" err="1"/>
              <a:t>dibentuk</a:t>
            </a:r>
            <a:r>
              <a:rPr lang="en-US" sz="3200" dirty="0"/>
              <a:t> </a:t>
            </a:r>
            <a:endParaRPr lang="id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Latihan 5: </a:t>
            </a:r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Konsumsi</a:t>
            </a:r>
            <a:r>
              <a:rPr lang="en-US" dirty="0"/>
              <a:t> </a:t>
            </a:r>
            <a:r>
              <a:rPr lang="en-US" dirty="0" err="1"/>
              <a:t>Minyak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127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2708920"/>
            <a:ext cx="10297144" cy="1853557"/>
          </a:xfrm>
        </p:spPr>
        <p:txBody>
          <a:bodyPr>
            <a:normAutofit/>
          </a:bodyPr>
          <a:lstStyle/>
          <a:p>
            <a:pPr algn="ctr"/>
            <a:r>
              <a:rPr lang="id-ID">
                <a:solidFill>
                  <a:srgbClr val="000000"/>
                </a:solidFill>
              </a:rPr>
              <a:t>Cross-</a:t>
            </a:r>
            <a:r>
              <a:rPr lang="en-US" dirty="0">
                <a:solidFill>
                  <a:srgbClr val="000000"/>
                </a:solidFill>
              </a:rPr>
              <a:t>Validation</a:t>
            </a:r>
            <a:endParaRPr lang="id-ID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3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Metode </a:t>
            </a:r>
            <a:r>
              <a:rPr lang="id-ID" dirty="0" err="1"/>
              <a:t>cross-validation</a:t>
            </a:r>
            <a:r>
              <a:rPr lang="id-ID" dirty="0"/>
              <a:t> digunakan untuk </a:t>
            </a:r>
            <a:r>
              <a:rPr lang="id-ID" dirty="0">
                <a:solidFill>
                  <a:srgbClr val="C00000"/>
                </a:solidFill>
              </a:rPr>
              <a:t>menghindari </a:t>
            </a:r>
            <a:r>
              <a:rPr lang="id-ID" dirty="0" err="1">
                <a:solidFill>
                  <a:srgbClr val="C00000"/>
                </a:solidFill>
              </a:rPr>
              <a:t>overlapping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testing</a:t>
            </a:r>
          </a:p>
          <a:p>
            <a:r>
              <a:rPr lang="id-ID" dirty="0">
                <a:solidFill>
                  <a:srgbClr val="C00000"/>
                </a:solidFill>
              </a:rPr>
              <a:t>Tahapan</a:t>
            </a:r>
            <a:r>
              <a:rPr lang="id-ID" dirty="0"/>
              <a:t> </a:t>
            </a:r>
            <a:r>
              <a:rPr lang="id-ID" dirty="0" err="1"/>
              <a:t>cross-validation</a:t>
            </a:r>
            <a:r>
              <a:rPr lang="id-ID" dirty="0"/>
              <a:t>:</a:t>
            </a:r>
          </a:p>
          <a:p>
            <a:pPr marL="976312" lvl="1" indent="-514350">
              <a:buFont typeface="+mj-lt"/>
              <a:buAutoNum type="arabicPeriod"/>
            </a:pPr>
            <a:r>
              <a:rPr lang="id-ID" dirty="0"/>
              <a:t>Bagi data menjadi </a:t>
            </a:r>
            <a:r>
              <a:rPr lang="id-ID" dirty="0">
                <a:solidFill>
                  <a:srgbClr val="0070C0"/>
                </a:solidFill>
              </a:rPr>
              <a:t>k </a:t>
            </a:r>
            <a:r>
              <a:rPr lang="id-ID" dirty="0" err="1">
                <a:solidFill>
                  <a:srgbClr val="0070C0"/>
                </a:solidFill>
              </a:rPr>
              <a:t>subset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/>
              <a:t>yg</a:t>
            </a:r>
            <a:r>
              <a:rPr lang="id-ID" dirty="0"/>
              <a:t> berukuran sama</a:t>
            </a:r>
          </a:p>
          <a:p>
            <a:pPr marL="976312" lvl="1" indent="-514350">
              <a:buFont typeface="+mj-lt"/>
              <a:buAutoNum type="arabicPeriod"/>
            </a:pPr>
            <a:r>
              <a:rPr lang="id-ID" dirty="0"/>
              <a:t>Gunakan </a:t>
            </a:r>
            <a:r>
              <a:rPr lang="id-ID" dirty="0">
                <a:solidFill>
                  <a:srgbClr val="0070C0"/>
                </a:solidFill>
              </a:rPr>
              <a:t>setiap </a:t>
            </a:r>
            <a:r>
              <a:rPr lang="id-ID" dirty="0" err="1">
                <a:solidFill>
                  <a:srgbClr val="0070C0"/>
                </a:solidFill>
              </a:rPr>
              <a:t>subset</a:t>
            </a:r>
            <a:r>
              <a:rPr lang="id-ID" dirty="0">
                <a:solidFill>
                  <a:srgbClr val="0070C0"/>
                </a:solidFill>
              </a:rPr>
              <a:t> untuk data testing </a:t>
            </a:r>
            <a:r>
              <a:rPr lang="id-ID" dirty="0"/>
              <a:t>dan sisanya untuk data </a:t>
            </a:r>
            <a:r>
              <a:rPr lang="id-ID" dirty="0" err="1"/>
              <a:t>training</a:t>
            </a:r>
            <a:endParaRPr lang="id-ID" dirty="0"/>
          </a:p>
          <a:p>
            <a:r>
              <a:rPr lang="id-ID" dirty="0"/>
              <a:t>Disebut juga dengan </a:t>
            </a:r>
            <a:r>
              <a:rPr lang="id-ID" dirty="0" err="1">
                <a:solidFill>
                  <a:srgbClr val="C00000"/>
                </a:solidFill>
              </a:rPr>
              <a:t>k-fold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cross-validation</a:t>
            </a:r>
            <a:endParaRPr lang="id-ID" dirty="0">
              <a:solidFill>
                <a:srgbClr val="C00000"/>
              </a:solidFill>
            </a:endParaRPr>
          </a:p>
          <a:p>
            <a:r>
              <a:rPr lang="id-ID" dirty="0" err="1"/>
              <a:t>Seringkali</a:t>
            </a:r>
            <a:r>
              <a:rPr lang="id-ID" dirty="0"/>
              <a:t> </a:t>
            </a:r>
            <a:r>
              <a:rPr lang="id-ID" dirty="0" err="1"/>
              <a:t>subset</a:t>
            </a:r>
            <a:r>
              <a:rPr lang="id-ID" dirty="0"/>
              <a:t> dibuat </a:t>
            </a:r>
            <a:r>
              <a:rPr lang="id-ID" dirty="0" err="1"/>
              <a:t>stratified</a:t>
            </a:r>
            <a:r>
              <a:rPr lang="id-ID" dirty="0"/>
              <a:t> (bertingkat) sebelum </a:t>
            </a:r>
            <a:r>
              <a:rPr lang="id-ID" dirty="0" err="1"/>
              <a:t>cross-validation</a:t>
            </a:r>
            <a:r>
              <a:rPr lang="id-ID" dirty="0"/>
              <a:t> dilakukan, karena </a:t>
            </a:r>
            <a:r>
              <a:rPr lang="id-ID" dirty="0">
                <a:solidFill>
                  <a:srgbClr val="C00000"/>
                </a:solidFill>
              </a:rPr>
              <a:t>stratifikasi akan mengurangi variansi</a:t>
            </a:r>
            <a:r>
              <a:rPr lang="id-ID" dirty="0"/>
              <a:t> dari estimasi</a:t>
            </a:r>
            <a:endParaRPr lang="en-US" dirty="0"/>
          </a:p>
          <a:p>
            <a:endParaRPr lang="id-ID" dirty="0">
              <a:sym typeface="Wingdings" pitchFamily="2" charset="2"/>
            </a:endParaRPr>
          </a:p>
          <a:p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id-ID" dirty="0" err="1"/>
              <a:t>Cross-Validation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648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4271" y="2132856"/>
            <a:ext cx="3384377" cy="16500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id-ID" dirty="0"/>
              <a:t>: k-subset (data testing)</a:t>
            </a:r>
            <a:endParaRPr lang="en-US" dirty="0">
              <a:solidFill>
                <a:srgbClr val="C00000"/>
              </a:solidFill>
            </a:endParaRPr>
          </a:p>
          <a:p>
            <a:endParaRPr lang="id-ID" dirty="0"/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4000" dirty="0"/>
              <a:t>10</a:t>
            </a:r>
            <a:r>
              <a:rPr lang="en-US" dirty="0"/>
              <a:t> </a:t>
            </a:r>
            <a:r>
              <a:rPr lang="id-ID" sz="4000" dirty="0"/>
              <a:t>F</a:t>
            </a:r>
            <a:r>
              <a:rPr lang="en-US" sz="4000" dirty="0"/>
              <a:t>old </a:t>
            </a:r>
            <a:r>
              <a:rPr lang="id-ID" sz="4000" dirty="0"/>
              <a:t>C</a:t>
            </a:r>
            <a:r>
              <a:rPr lang="en-US" sz="4000" dirty="0"/>
              <a:t>ross-</a:t>
            </a:r>
            <a:r>
              <a:rPr lang="id-ID" sz="4000" dirty="0"/>
              <a:t>V</a:t>
            </a:r>
            <a:r>
              <a:rPr lang="en-US" sz="4000" dirty="0" err="1"/>
              <a:t>alidation</a:t>
            </a:r>
            <a:endParaRPr lang="id-ID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19387"/>
              </p:ext>
            </p:extLst>
          </p:nvPr>
        </p:nvGraphicFramePr>
        <p:xfrm>
          <a:off x="1559496" y="1412776"/>
          <a:ext cx="6859483" cy="5120640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36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44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95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44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44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809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0341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Eksperimen</a:t>
                      </a:r>
                      <a:endParaRPr lang="id-ID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r>
                        <a:rPr lang="id-ID" sz="2400" dirty="0">
                          <a:solidFill>
                            <a:schemeClr val="bg1"/>
                          </a:solidFill>
                        </a:rPr>
                        <a:t>Dataset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Akurasi</a:t>
                      </a:r>
                      <a:endParaRPr lang="id-ID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  <a:endParaRPr lang="id-ID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542">
                <a:tc>
                  <a:txBody>
                    <a:bodyPr/>
                    <a:lstStyle/>
                    <a:p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  <a:endParaRPr lang="id-ID" dirty="0"/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2488">
                <a:tc gridSpan="11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Akurasi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Rata-Rata</a:t>
                      </a:r>
                      <a:endParaRPr lang="id-ID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92%</a:t>
                      </a:r>
                      <a:endParaRPr lang="id-ID" dirty="0"/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447801"/>
            <a:ext cx="10369152" cy="4643095"/>
          </a:xfrm>
        </p:spPr>
        <p:txBody>
          <a:bodyPr>
            <a:normAutofit fontScale="92500" lnSpcReduction="10000"/>
          </a:bodyPr>
          <a:lstStyle/>
          <a:p>
            <a:r>
              <a:rPr lang="id-ID" sz="3200" dirty="0"/>
              <a:t>Metode evaluasi </a:t>
            </a:r>
            <a:r>
              <a:rPr lang="id-ID" sz="3200" dirty="0" err="1"/>
              <a:t>standard</a:t>
            </a:r>
            <a:r>
              <a:rPr lang="id-ID" sz="3200" dirty="0"/>
              <a:t>: </a:t>
            </a:r>
            <a:r>
              <a:rPr lang="en-US" sz="3200" dirty="0">
                <a:solidFill>
                  <a:srgbClr val="C00000"/>
                </a:solidFill>
              </a:rPr>
              <a:t>stratified </a:t>
            </a:r>
            <a:r>
              <a:rPr lang="id-ID" sz="3200" dirty="0">
                <a:solidFill>
                  <a:srgbClr val="C00000"/>
                </a:solidFill>
              </a:rPr>
              <a:t>10</a:t>
            </a:r>
            <a:r>
              <a:rPr lang="en-US" sz="3200" dirty="0">
                <a:solidFill>
                  <a:srgbClr val="C00000"/>
                </a:solidFill>
              </a:rPr>
              <a:t>-fold cross-validation</a:t>
            </a:r>
          </a:p>
          <a:p>
            <a:r>
              <a:rPr lang="id-ID" sz="3200" dirty="0"/>
              <a:t>Mengapa </a:t>
            </a:r>
            <a:r>
              <a:rPr lang="id-ID" sz="3200" dirty="0">
                <a:solidFill>
                  <a:srgbClr val="C00000"/>
                </a:solidFill>
              </a:rPr>
              <a:t>10</a:t>
            </a:r>
            <a:r>
              <a:rPr lang="id-ID" sz="3200" dirty="0"/>
              <a:t>? Hasil dari berbagai percobaan yang ekstensif  dan pembuktian teoritis, menunjukkan bahwa </a:t>
            </a:r>
            <a:r>
              <a:rPr lang="id-ID" sz="3200" dirty="0">
                <a:solidFill>
                  <a:srgbClr val="C00000"/>
                </a:solidFill>
              </a:rPr>
              <a:t>10-fold </a:t>
            </a:r>
            <a:r>
              <a:rPr lang="id-ID" sz="3200" dirty="0" err="1">
                <a:solidFill>
                  <a:srgbClr val="C00000"/>
                </a:solidFill>
              </a:rPr>
              <a:t>cross-validation</a:t>
            </a:r>
            <a:r>
              <a:rPr lang="id-ID" sz="3200" dirty="0">
                <a:solidFill>
                  <a:srgbClr val="C00000"/>
                </a:solidFill>
              </a:rPr>
              <a:t> adalah pilihan terbaik</a:t>
            </a:r>
            <a:r>
              <a:rPr lang="id-ID" sz="3200" dirty="0"/>
              <a:t> untuk mendapatkan hasil validasi yang akurat</a:t>
            </a:r>
          </a:p>
          <a:p>
            <a:r>
              <a:rPr lang="id-ID" sz="3200" dirty="0"/>
              <a:t>10</a:t>
            </a:r>
            <a:r>
              <a:rPr lang="en-US" sz="3200" dirty="0"/>
              <a:t>-fold cross-validation </a:t>
            </a:r>
            <a:r>
              <a:rPr lang="id-ID" sz="3200" dirty="0"/>
              <a:t>akan </a:t>
            </a:r>
            <a:r>
              <a:rPr lang="id-ID" sz="3200" dirty="0">
                <a:solidFill>
                  <a:srgbClr val="C00000"/>
                </a:solidFill>
              </a:rPr>
              <a:t>mengulang pengujian sebanyak 10 kali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C00000"/>
                </a:solidFill>
              </a:rPr>
              <a:t>hasil pengukuran adalah nilai rata-rata dari 10 kali pengujian</a:t>
            </a:r>
            <a:endParaRPr lang="en-US" sz="3200" dirty="0">
              <a:solidFill>
                <a:srgbClr val="C00000"/>
              </a:solidFill>
            </a:endParaRPr>
          </a:p>
          <a:p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10 Fold </a:t>
            </a:r>
            <a:r>
              <a:rPr lang="id-ID" dirty="0" err="1"/>
              <a:t>Cross-Validation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95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mampu </a:t>
            </a:r>
            <a:r>
              <a:rPr lang="id-ID" smtClean="0"/>
              <a:t>memaham</a:t>
            </a:r>
            <a:r>
              <a:rPr lang="en-ID" smtClean="0"/>
              <a:t>i </a:t>
            </a:r>
            <a:r>
              <a:rPr lang="en-ID" smtClean="0"/>
              <a:t>bagaimana mengevaluasi performa model / algoritma data mining.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628799"/>
            <a:ext cx="10657184" cy="258683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training </a:t>
            </a:r>
            <a:r>
              <a:rPr lang="id-ID" dirty="0"/>
              <a:t>pada data pemilu (</a:t>
            </a:r>
            <a:r>
              <a:rPr lang="id-ID" dirty="0">
                <a:solidFill>
                  <a:srgbClr val="0070C0"/>
                </a:solidFill>
              </a:rPr>
              <a:t>datapemilukpu.xls</a:t>
            </a:r>
            <a:r>
              <a:rPr lang="id-ID" dirty="0"/>
              <a:t>)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pengujian </a:t>
            </a:r>
            <a:r>
              <a:rPr lang="id-ID" dirty="0"/>
              <a:t>dengan  menggunakan 10-fold X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Ukur </a:t>
            </a:r>
            <a:r>
              <a:rPr lang="id-ID" dirty="0">
                <a:solidFill>
                  <a:srgbClr val="C00000"/>
                </a:solidFill>
              </a:rPr>
              <a:t>performance</a:t>
            </a:r>
            <a:r>
              <a:rPr lang="id-ID" dirty="0"/>
              <a:t>-nya dengan confusion matrix dan ROC </a:t>
            </a:r>
            <a:r>
              <a:rPr lang="id-ID" dirty="0" err="1"/>
              <a:t>Curve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ujicoba, ubah algoritma menjadi </a:t>
            </a:r>
            <a:r>
              <a:rPr lang="id-ID" dirty="0">
                <a:solidFill>
                  <a:srgbClr val="C00000"/>
                </a:solidFill>
              </a:rPr>
              <a:t>Naive Bayes</a:t>
            </a:r>
            <a:r>
              <a:rPr lang="en-US" dirty="0"/>
              <a:t>, </a:t>
            </a:r>
            <a:r>
              <a:rPr lang="id-ID" dirty="0">
                <a:solidFill>
                  <a:srgbClr val="C00000"/>
                </a:solidFill>
              </a:rPr>
              <a:t>k-NN</a:t>
            </a:r>
            <a:r>
              <a:rPr lang="id-ID" dirty="0"/>
              <a:t>, </a:t>
            </a:r>
            <a:r>
              <a:rPr lang="en-US" dirty="0">
                <a:solidFill>
                  <a:srgbClr val="C00000"/>
                </a:solidFill>
              </a:rPr>
              <a:t>Random Forest </a:t>
            </a:r>
            <a:r>
              <a:rPr lang="en-US" dirty="0"/>
              <a:t>(RF), </a:t>
            </a:r>
            <a:r>
              <a:rPr lang="en-US" dirty="0">
                <a:solidFill>
                  <a:srgbClr val="C00000"/>
                </a:solidFill>
              </a:rPr>
              <a:t>Logistic Regression </a:t>
            </a:r>
            <a:r>
              <a:rPr lang="en-US" dirty="0"/>
              <a:t>(</a:t>
            </a:r>
            <a:r>
              <a:rPr lang="en-US" dirty="0" err="1"/>
              <a:t>LogR</a:t>
            </a:r>
            <a:r>
              <a:rPr lang="en-US" dirty="0"/>
              <a:t>), </a:t>
            </a:r>
            <a:r>
              <a:rPr lang="id-ID" dirty="0"/>
              <a:t>analisis mana algoritma yang menghasilkan model yang lebih baik (akurasi tinggi)</a:t>
            </a: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346" y="620688"/>
            <a:ext cx="8362107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6: </a:t>
            </a:r>
            <a:r>
              <a:rPr lang="id-ID" dirty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t="29122" r="28754" b="44689"/>
          <a:stretch/>
        </p:blipFill>
        <p:spPr bwMode="auto">
          <a:xfrm>
            <a:off x="5105400" y="4094146"/>
            <a:ext cx="5562600" cy="262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386830"/>
              </p:ext>
            </p:extLst>
          </p:nvPr>
        </p:nvGraphicFramePr>
        <p:xfrm>
          <a:off x="767408" y="4653814"/>
          <a:ext cx="3962400" cy="16250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83364670"/>
                    </a:ext>
                  </a:extLst>
                </a:gridCol>
                <a:gridCol w="742951">
                  <a:extLst>
                    <a:ext uri="{9D8B030D-6E8A-4147-A177-3AD203B41FA5}">
                      <a16:colId xmlns:a16="http://schemas.microsoft.com/office/drawing/2014/main" val="1373261801"/>
                    </a:ext>
                  </a:extLst>
                </a:gridCol>
              </a:tblGrid>
              <a:tr h="4058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C4.5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k-NN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id-ID" sz="1600"/>
                        <a:t>Accuracy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b="1" dirty="0">
                          <a:solidFill>
                            <a:srgbClr val="C00000"/>
                          </a:solidFill>
                        </a:rPr>
                        <a:t>92.87%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/>
                        <a:t>79.34%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/>
                        <a:t>88.7%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id-ID" sz="1600"/>
                        <a:t>AUC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b="1" dirty="0">
                          <a:solidFill>
                            <a:srgbClr val="C00000"/>
                          </a:solidFill>
                        </a:rPr>
                        <a:t>0.934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/>
                        <a:t>0.849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/>
                        <a:t>0.5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924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068960"/>
            <a:ext cx="10363200" cy="1362075"/>
          </a:xfrm>
        </p:spPr>
        <p:txBody>
          <a:bodyPr>
            <a:normAutofit/>
          </a:bodyPr>
          <a:lstStyle/>
          <a:p>
            <a:pPr algn="ctr"/>
            <a:r>
              <a:rPr lang="id-ID" sz="3600" smtClean="0">
                <a:solidFill>
                  <a:srgbClr val="000000"/>
                </a:solidFill>
              </a:rPr>
              <a:t>Komparasi </a:t>
            </a:r>
            <a:r>
              <a:rPr lang="id-ID" sz="3600" dirty="0">
                <a:solidFill>
                  <a:srgbClr val="000000"/>
                </a:solidFill>
              </a:rPr>
              <a:t>Algoritma Data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00808"/>
            <a:ext cx="10438183" cy="515719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Estimation </a:t>
            </a:r>
            <a:r>
              <a:rPr lang="id-ID" dirty="0"/>
              <a:t>(Estimasi):</a:t>
            </a:r>
            <a:r>
              <a:rPr lang="en-US" dirty="0"/>
              <a:t/>
            </a:r>
            <a:br>
              <a:rPr lang="en-US" dirty="0"/>
            </a:br>
            <a:r>
              <a:rPr lang="id-ID" sz="2400" dirty="0">
                <a:solidFill>
                  <a:srgbClr val="0070C0"/>
                </a:solidFill>
              </a:rPr>
              <a:t>Linear Regression</a:t>
            </a:r>
            <a:r>
              <a:rPr lang="en-US" sz="2400" dirty="0">
                <a:solidFill>
                  <a:srgbClr val="0070C0"/>
                </a:solidFill>
              </a:rPr>
              <a:t> (LR)</a:t>
            </a:r>
            <a:r>
              <a:rPr lang="id-ID" sz="2400" dirty="0"/>
              <a:t>, </a:t>
            </a:r>
            <a:r>
              <a:rPr lang="id-ID" sz="2400" dirty="0">
                <a:solidFill>
                  <a:srgbClr val="0070C0"/>
                </a:solidFill>
              </a:rPr>
              <a:t>Neural Networ</a:t>
            </a:r>
            <a:r>
              <a:rPr lang="en-US" sz="2400" dirty="0">
                <a:solidFill>
                  <a:srgbClr val="0070C0"/>
                </a:solidFill>
              </a:rPr>
              <a:t>k (NN)</a:t>
            </a:r>
            <a:r>
              <a:rPr lang="id-ID" sz="2400" dirty="0"/>
              <a:t>, </a:t>
            </a:r>
            <a:r>
              <a:rPr lang="en-US" sz="2400" dirty="0"/>
              <a:t>Deep Learning (DL), </a:t>
            </a:r>
            <a:r>
              <a:rPr lang="id-ID" sz="2400" dirty="0"/>
              <a:t>Support Vector Machine</a:t>
            </a:r>
            <a:r>
              <a:rPr lang="en-US" sz="2400" dirty="0"/>
              <a:t> (SVM), Generalized Linear Model (GLM), </a:t>
            </a:r>
            <a:r>
              <a:rPr lang="id-ID" sz="2400" dirty="0"/>
              <a:t>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Forecasting </a:t>
            </a:r>
            <a:r>
              <a:rPr lang="id-ID" dirty="0"/>
              <a:t>(Prediksi/Peramalan):</a:t>
            </a:r>
            <a:r>
              <a:rPr lang="en-US" dirty="0"/>
              <a:t/>
            </a:r>
            <a:br>
              <a:rPr lang="en-US" dirty="0"/>
            </a:br>
            <a:r>
              <a:rPr lang="id-ID" sz="2400" dirty="0">
                <a:solidFill>
                  <a:srgbClr val="0070C0"/>
                </a:solidFill>
              </a:rPr>
              <a:t>Linear Regression</a:t>
            </a:r>
            <a:r>
              <a:rPr lang="en-US" sz="2400" dirty="0">
                <a:solidFill>
                  <a:srgbClr val="0070C0"/>
                </a:solidFill>
              </a:rPr>
              <a:t> (LR)</a:t>
            </a:r>
            <a:r>
              <a:rPr lang="id-ID" sz="2400" dirty="0"/>
              <a:t>, </a:t>
            </a:r>
            <a:r>
              <a:rPr lang="id-ID" sz="2400" dirty="0">
                <a:solidFill>
                  <a:srgbClr val="0070C0"/>
                </a:solidFill>
              </a:rPr>
              <a:t>Neural Networ</a:t>
            </a:r>
            <a:r>
              <a:rPr lang="en-US" sz="2400" dirty="0">
                <a:solidFill>
                  <a:srgbClr val="0070C0"/>
                </a:solidFill>
              </a:rPr>
              <a:t>k (NN)</a:t>
            </a:r>
            <a:r>
              <a:rPr lang="id-ID" sz="2400" dirty="0"/>
              <a:t>, </a:t>
            </a:r>
            <a:r>
              <a:rPr lang="en-US" sz="2400" dirty="0"/>
              <a:t>Deep Learning (DL), </a:t>
            </a:r>
            <a:r>
              <a:rPr lang="id-ID" sz="2400" dirty="0"/>
              <a:t>Support Vector Machine</a:t>
            </a:r>
            <a:r>
              <a:rPr lang="en-US" sz="2400" dirty="0"/>
              <a:t> (SVM), Generalized Linear Model (GLM), </a:t>
            </a:r>
            <a:r>
              <a:rPr lang="id-ID" sz="2400" dirty="0"/>
              <a:t>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Classification </a:t>
            </a:r>
            <a:r>
              <a:rPr lang="id-ID" dirty="0"/>
              <a:t>(Klasifikasi):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>
                <a:solidFill>
                  <a:srgbClr val="0070C0"/>
                </a:solidFill>
              </a:rPr>
              <a:t>Decision Tree </a:t>
            </a:r>
            <a:r>
              <a:rPr lang="en-US" sz="2400" dirty="0"/>
              <a:t>(</a:t>
            </a:r>
            <a:r>
              <a:rPr lang="id-ID" sz="2400" dirty="0"/>
              <a:t>CART, ID3, </a:t>
            </a:r>
            <a:r>
              <a:rPr lang="id-ID" sz="2400" dirty="0">
                <a:solidFill>
                  <a:srgbClr val="00B050"/>
                </a:solidFill>
              </a:rPr>
              <a:t>C4.5,</a:t>
            </a:r>
            <a:r>
              <a:rPr lang="id-ID" sz="2400" dirty="0"/>
              <a:t> </a:t>
            </a:r>
            <a:r>
              <a:rPr lang="en-US" sz="2400" dirty="0"/>
              <a:t>Credal DT, Credal C4.5, Adaptative Credal C4.5), </a:t>
            </a:r>
            <a:r>
              <a:rPr lang="id-ID" sz="2400" dirty="0"/>
              <a:t>Naive Bayes</a:t>
            </a:r>
            <a:r>
              <a:rPr lang="en-US" sz="2400" dirty="0"/>
              <a:t> (NB)</a:t>
            </a:r>
            <a:r>
              <a:rPr lang="id-ID" sz="2400" dirty="0"/>
              <a:t>, K-Nearest Neighbor</a:t>
            </a:r>
            <a:r>
              <a:rPr lang="en-US" sz="2400" dirty="0"/>
              <a:t> (</a:t>
            </a:r>
            <a:r>
              <a:rPr lang="en-US" sz="2400" dirty="0" err="1"/>
              <a:t>kNN</a:t>
            </a:r>
            <a:r>
              <a:rPr lang="en-US" sz="2400" dirty="0"/>
              <a:t>)</a:t>
            </a:r>
            <a:r>
              <a:rPr lang="id-ID" sz="2400" dirty="0"/>
              <a:t>, Linear Discriminant Analysis</a:t>
            </a:r>
            <a:r>
              <a:rPr lang="en-US" sz="2400" dirty="0"/>
              <a:t> (LDA)</a:t>
            </a:r>
            <a:r>
              <a:rPr lang="id-ID" sz="2400" dirty="0"/>
              <a:t>, </a:t>
            </a:r>
            <a:r>
              <a:rPr lang="en-US" sz="2400" dirty="0"/>
              <a:t>Logistic Regression (</a:t>
            </a:r>
            <a:r>
              <a:rPr lang="en-US" sz="2400" dirty="0" err="1"/>
              <a:t>LogR</a:t>
            </a:r>
            <a:r>
              <a:rPr lang="en-US" sz="2400" dirty="0"/>
              <a:t>), </a:t>
            </a:r>
            <a:r>
              <a:rPr lang="id-ID" sz="2400" dirty="0"/>
              <a:t>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Clustering </a:t>
            </a:r>
            <a:r>
              <a:rPr lang="id-ID" dirty="0"/>
              <a:t>(Klastering):</a:t>
            </a:r>
            <a:r>
              <a:rPr lang="en-US" dirty="0"/>
              <a:t/>
            </a:r>
            <a:br>
              <a:rPr lang="en-US" dirty="0"/>
            </a:br>
            <a:r>
              <a:rPr lang="id-ID" sz="2400" dirty="0">
                <a:solidFill>
                  <a:srgbClr val="0070C0"/>
                </a:solidFill>
              </a:rPr>
              <a:t>K-Means</a:t>
            </a:r>
            <a:r>
              <a:rPr lang="id-ID" sz="2400" dirty="0"/>
              <a:t>, K-Medoids, Self-Organizing Map (SOM), Fuzzy C-Means</a:t>
            </a:r>
            <a:r>
              <a:rPr lang="en-US" sz="2400" dirty="0"/>
              <a:t> (FCM)</a:t>
            </a:r>
            <a:r>
              <a:rPr lang="id-ID" sz="2400" dirty="0"/>
              <a:t>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Association </a:t>
            </a:r>
            <a:r>
              <a:rPr lang="id-ID" dirty="0"/>
              <a:t>(Asosiasi):</a:t>
            </a:r>
            <a:r>
              <a:rPr lang="en-US" dirty="0"/>
              <a:t/>
            </a:r>
            <a:br>
              <a:rPr lang="en-US" dirty="0"/>
            </a:br>
            <a:r>
              <a:rPr lang="id-ID" sz="2400" dirty="0">
                <a:solidFill>
                  <a:srgbClr val="0070C0"/>
                </a:solidFill>
              </a:rPr>
              <a:t>FP-Growth</a:t>
            </a:r>
            <a:r>
              <a:rPr lang="id-ID" sz="2400" dirty="0"/>
              <a:t>, A Priori, </a:t>
            </a:r>
            <a:r>
              <a:rPr lang="id-ID" sz="2400" dirty="0">
                <a:solidFill>
                  <a:srgbClr val="0070C0"/>
                </a:solidFill>
              </a:rPr>
              <a:t>Coefficient of Correlation</a:t>
            </a:r>
            <a:r>
              <a:rPr lang="en-US" sz="2400" dirty="0"/>
              <a:t>, Chi Square, </a:t>
            </a:r>
            <a:r>
              <a:rPr lang="id-ID" sz="2400" dirty="0" err="1"/>
              <a:t>etc</a:t>
            </a:r>
            <a:endParaRPr lang="id-ID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Metode</a:t>
            </a:r>
            <a:r>
              <a:rPr lang="id-ID" dirty="0"/>
              <a:t> Data Mining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48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1556792"/>
            <a:ext cx="10369152" cy="46103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training </a:t>
            </a:r>
            <a:r>
              <a:rPr lang="id-ID" dirty="0"/>
              <a:t>pada data pemilu (</a:t>
            </a:r>
            <a:r>
              <a:rPr lang="id-ID" dirty="0">
                <a:solidFill>
                  <a:srgbClr val="0070C0"/>
                </a:solidFill>
              </a:rPr>
              <a:t>datapemilukpu.xls</a:t>
            </a:r>
            <a:r>
              <a:rPr lang="id-ID" dirty="0"/>
              <a:t>) dengan menggunakan algoritma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Decision Tree</a:t>
            </a:r>
            <a:r>
              <a:rPr lang="en-US" dirty="0"/>
              <a:t> (</a:t>
            </a:r>
            <a:r>
              <a:rPr lang="id-ID" dirty="0"/>
              <a:t>C4.5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Naïve Bayes </a:t>
            </a:r>
            <a:r>
              <a:rPr lang="en-US" dirty="0"/>
              <a:t>(</a:t>
            </a:r>
            <a:r>
              <a:rPr lang="id-ID" dirty="0"/>
              <a:t>NB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K-Nearest Neighbor</a:t>
            </a:r>
            <a:r>
              <a:rPr lang="en-US" dirty="0"/>
              <a:t> (</a:t>
            </a:r>
            <a:r>
              <a:rPr lang="id-ID" dirty="0" err="1"/>
              <a:t>K-NN</a:t>
            </a:r>
            <a:r>
              <a:rPr lang="en-US" dirty="0"/>
              <a:t>)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pengujian </a:t>
            </a:r>
            <a:r>
              <a:rPr lang="id-ID" dirty="0"/>
              <a:t>dengan  menggunakan 10-fold X </a:t>
            </a:r>
            <a:r>
              <a:rPr lang="id-ID" dirty="0" err="1"/>
              <a:t>Validation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620688"/>
            <a:ext cx="8362950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7: </a:t>
            </a:r>
            <a:r>
              <a:rPr lang="id-ID" dirty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44878" y="5054575"/>
          <a:ext cx="7467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NB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K-NN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92.45%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77.46%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88.72%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AUC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0.851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0.840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1866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195" t="20371" r="24300" b="12963"/>
          <a:stretch/>
        </p:blipFill>
        <p:spPr>
          <a:xfrm>
            <a:off x="1775520" y="334963"/>
            <a:ext cx="8492430" cy="63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pemilu (</a:t>
            </a:r>
            <a:r>
              <a:rPr lang="id-ID" dirty="0" err="1">
                <a:solidFill>
                  <a:srgbClr val="0070C0"/>
                </a:solidFill>
              </a:rPr>
              <a:t>datapemilukpu.xls</a:t>
            </a:r>
            <a:r>
              <a:rPr lang="id-ID" dirty="0"/>
              <a:t>) dengan menggunakan algoritma C4.5, NB dan </a:t>
            </a:r>
            <a:r>
              <a:rPr lang="id-ID" dirty="0" err="1"/>
              <a:t>K-NN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pengujian </a:t>
            </a:r>
            <a:r>
              <a:rPr lang="id-ID" dirty="0"/>
              <a:t>dengan  menggunakan 10-fold X </a:t>
            </a:r>
            <a:r>
              <a:rPr lang="id-ID" dirty="0" err="1"/>
              <a:t>Validation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Ukur </a:t>
            </a:r>
            <a:r>
              <a:rPr lang="id-ID" dirty="0" err="1">
                <a:solidFill>
                  <a:srgbClr val="C00000"/>
                </a:solidFill>
              </a:rPr>
              <a:t>performance</a:t>
            </a:r>
            <a:r>
              <a:rPr lang="id-ID" dirty="0" err="1"/>
              <a:t>-nya</a:t>
            </a:r>
            <a:r>
              <a:rPr lang="id-ID" dirty="0"/>
              <a:t> dengan </a:t>
            </a:r>
            <a:r>
              <a:rPr lang="id-ID" dirty="0" err="1"/>
              <a:t>confusion</a:t>
            </a:r>
            <a:r>
              <a:rPr lang="id-ID" dirty="0"/>
              <a:t> </a:t>
            </a:r>
            <a:r>
              <a:rPr lang="id-ID" dirty="0" err="1"/>
              <a:t>matrix</a:t>
            </a:r>
            <a:r>
              <a:rPr lang="id-ID" dirty="0"/>
              <a:t> dan ROC </a:t>
            </a:r>
            <a:r>
              <a:rPr lang="id-ID" dirty="0" err="1"/>
              <a:t>Curve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Uji beda dengan </a:t>
            </a:r>
            <a:r>
              <a:rPr lang="id-ID" dirty="0" err="1"/>
              <a:t>t-Test</a:t>
            </a:r>
            <a:r>
              <a:rPr lang="id-ID" dirty="0"/>
              <a:t> untuk mendapatkan model terbaik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8: </a:t>
            </a:r>
            <a:r>
              <a:rPr lang="id-ID" dirty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01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67" t="21296" r="13889" b="12037"/>
          <a:stretch/>
        </p:blipFill>
        <p:spPr>
          <a:xfrm>
            <a:off x="2152650" y="304800"/>
            <a:ext cx="8362950" cy="60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4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id-ID" dirty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62212" y="1570673"/>
          <a:ext cx="7467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C4.5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K-NN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92.45%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77.46%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88.72%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AUC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0.851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0.840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8E63500-9A78-4DEE-8011-1FFE0081C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722" r="15834" b="56472"/>
          <a:stretch/>
        </p:blipFill>
        <p:spPr>
          <a:xfrm>
            <a:off x="2438398" y="3263264"/>
            <a:ext cx="7789738" cy="1918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065ACD-A9D8-4DF5-9F21-FCF589BB2D7A}"/>
              </a:ext>
            </a:extLst>
          </p:cNvPr>
          <p:cNvSpPr/>
          <p:nvPr/>
        </p:nvSpPr>
        <p:spPr>
          <a:xfrm>
            <a:off x="1784599" y="4092595"/>
            <a:ext cx="6896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id-ID" sz="2000" dirty="0">
                <a:solidFill>
                  <a:srgbClr val="C00000"/>
                </a:solidFill>
              </a:rPr>
              <a:t>C4.5</a:t>
            </a:r>
          </a:p>
          <a:p>
            <a:pPr algn="l"/>
            <a:r>
              <a:rPr lang="id-ID" sz="2000" dirty="0">
                <a:solidFill>
                  <a:srgbClr val="C00000"/>
                </a:solidFill>
              </a:rPr>
              <a:t>NB</a:t>
            </a:r>
          </a:p>
          <a:p>
            <a:pPr algn="l"/>
            <a:r>
              <a:rPr lang="id-ID" sz="2000" dirty="0" err="1">
                <a:solidFill>
                  <a:srgbClr val="C00000"/>
                </a:solidFill>
              </a:rPr>
              <a:t>kNN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A70C4-3B3F-4C2B-9E31-EF200520917E}"/>
              </a:ext>
            </a:extLst>
          </p:cNvPr>
          <p:cNvSpPr/>
          <p:nvPr/>
        </p:nvSpPr>
        <p:spPr>
          <a:xfrm>
            <a:off x="4781552" y="3207038"/>
            <a:ext cx="5446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id-ID" sz="2000" dirty="0">
                <a:solidFill>
                  <a:srgbClr val="C00000"/>
                </a:solidFill>
              </a:rPr>
              <a:t>C4.5		NB		</a:t>
            </a:r>
            <a:r>
              <a:rPr lang="id-ID" sz="2000" dirty="0" err="1">
                <a:solidFill>
                  <a:srgbClr val="C00000"/>
                </a:solidFill>
              </a:rPr>
              <a:t>kNN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295399"/>
            <a:ext cx="10729192" cy="5410201"/>
          </a:xfrm>
        </p:spPr>
        <p:txBody>
          <a:bodyPr>
            <a:normAutofit fontScale="85000" lnSpcReduction="20000"/>
          </a:bodyPr>
          <a:lstStyle/>
          <a:p>
            <a:r>
              <a:rPr lang="id-ID" dirty="0"/>
              <a:t>Komparasi Accuracy dan AUC</a:t>
            </a:r>
          </a:p>
          <a:p>
            <a:endParaRPr lang="en-US" dirty="0"/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  <a:p>
            <a:r>
              <a:rPr lang="id-ID" dirty="0"/>
              <a:t>Uji Beda (t-Test)</a:t>
            </a:r>
          </a:p>
          <a:p>
            <a:endParaRPr lang="id-ID" dirty="0"/>
          </a:p>
          <a:p>
            <a:pPr marL="457200" lvl="1" indent="0">
              <a:buNone/>
            </a:pPr>
            <a:endParaRPr lang="id-ID" sz="2800" dirty="0"/>
          </a:p>
          <a:p>
            <a:pPr marL="457200" lvl="1" indent="0">
              <a:buNone/>
            </a:pPr>
            <a:endParaRPr lang="id-ID" sz="2800" dirty="0"/>
          </a:p>
          <a:p>
            <a:pPr marL="457200" lvl="1" indent="0">
              <a:buNone/>
            </a:pPr>
            <a:endParaRPr lang="id-ID" sz="2800" dirty="0"/>
          </a:p>
          <a:p>
            <a:pPr marL="457200" lvl="1" indent="0">
              <a:buNone/>
            </a:pPr>
            <a:endParaRPr lang="id-ID" sz="1600" dirty="0"/>
          </a:p>
          <a:p>
            <a:pPr marL="457200" lvl="1" indent="0">
              <a:buNone/>
            </a:pPr>
            <a:endParaRPr lang="id-ID" sz="2000" dirty="0"/>
          </a:p>
          <a:p>
            <a:pPr marL="457200" lvl="1" indent="0">
              <a:buNone/>
            </a:pPr>
            <a:r>
              <a:rPr lang="en-ID" sz="2000" dirty="0"/>
              <a:t>Values </a:t>
            </a:r>
            <a:r>
              <a:rPr lang="id-ID" sz="2000" dirty="0" err="1"/>
              <a:t>with</a:t>
            </a:r>
            <a:r>
              <a:rPr lang="id-ID" sz="2000" dirty="0"/>
              <a:t> a </a:t>
            </a:r>
            <a:r>
              <a:rPr lang="id-ID" sz="2000" dirty="0" err="1">
                <a:solidFill>
                  <a:srgbClr val="C00000"/>
                </a:solidFill>
              </a:rPr>
              <a:t>colored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 err="1">
                <a:solidFill>
                  <a:srgbClr val="C00000"/>
                </a:solidFill>
              </a:rPr>
              <a:t>background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/>
              <a:t>are </a:t>
            </a:r>
            <a:r>
              <a:rPr lang="en-ID" sz="2000" dirty="0"/>
              <a:t>smaller than alpha=0.050</a:t>
            </a:r>
            <a:r>
              <a:rPr lang="id-ID" sz="2000" dirty="0"/>
              <a:t>, </a:t>
            </a:r>
            <a:r>
              <a:rPr lang="id-ID" sz="2000" dirty="0" err="1"/>
              <a:t>which</a:t>
            </a:r>
            <a:r>
              <a:rPr lang="en-ID" sz="2000" dirty="0"/>
              <a:t> indicate a probably</a:t>
            </a:r>
            <a:r>
              <a:rPr lang="en-ID" sz="2000" dirty="0">
                <a:solidFill>
                  <a:srgbClr val="C00000"/>
                </a:solidFill>
              </a:rPr>
              <a:t> significant difference </a:t>
            </a:r>
            <a:r>
              <a:rPr lang="en-ID" sz="2000" dirty="0"/>
              <a:t>between the mean values</a:t>
            </a:r>
            <a:endParaRPr lang="id-ID" sz="2000" dirty="0"/>
          </a:p>
          <a:p>
            <a:endParaRPr lang="id-ID" sz="1900" dirty="0"/>
          </a:p>
          <a:p>
            <a:r>
              <a:rPr lang="id-ID" dirty="0"/>
              <a:t>Urutan model terbaik: 	</a:t>
            </a:r>
            <a:r>
              <a:rPr lang="id-ID" dirty="0">
                <a:solidFill>
                  <a:srgbClr val="0070C0"/>
                </a:solidFill>
              </a:rPr>
              <a:t>1. C4.5       </a:t>
            </a:r>
            <a:r>
              <a:rPr lang="id-ID" dirty="0">
                <a:solidFill>
                  <a:srgbClr val="00B050"/>
                </a:solidFill>
              </a:rPr>
              <a:t>2. </a:t>
            </a:r>
            <a:r>
              <a:rPr lang="en-US" dirty="0">
                <a:solidFill>
                  <a:srgbClr val="00B050"/>
                </a:solidFill>
              </a:rPr>
              <a:t>k-NN</a:t>
            </a:r>
            <a:r>
              <a:rPr lang="id-ID" dirty="0">
                <a:solidFill>
                  <a:srgbClr val="00B050"/>
                </a:solidFill>
              </a:rPr>
              <a:t> </a:t>
            </a:r>
            <a:r>
              <a:rPr lang="id-ID" dirty="0"/>
              <a:t>	  </a:t>
            </a:r>
            <a:r>
              <a:rPr lang="id-ID" dirty="0">
                <a:solidFill>
                  <a:srgbClr val="FF9933"/>
                </a:solidFill>
              </a:rPr>
              <a:t>3. </a:t>
            </a:r>
            <a:r>
              <a:rPr lang="en-US" dirty="0">
                <a:solidFill>
                  <a:srgbClr val="FF9933"/>
                </a:solidFill>
              </a:rPr>
              <a:t>NB</a:t>
            </a:r>
            <a:endParaRPr lang="id-ID" dirty="0">
              <a:solidFill>
                <a:srgbClr val="FF9933"/>
              </a:solidFill>
            </a:endParaRP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F80E4C-4406-4AAE-93F3-8E7B14584D58}"/>
              </a:ext>
            </a:extLst>
          </p:cNvPr>
          <p:cNvSpPr/>
          <p:nvPr/>
        </p:nvSpPr>
        <p:spPr>
          <a:xfrm>
            <a:off x="6196012" y="4092594"/>
            <a:ext cx="1195388" cy="4001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A0B2-E1AE-44DD-95EF-EC1E2ED8068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96000" y="4492705"/>
            <a:ext cx="697706" cy="7946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598" y="1295399"/>
            <a:ext cx="10897002" cy="5537949"/>
          </a:xfrm>
        </p:spPr>
        <p:txBody>
          <a:bodyPr>
            <a:normAutofit fontScale="85000" lnSpcReduction="20000"/>
          </a:bodyPr>
          <a:lstStyle/>
          <a:p>
            <a:r>
              <a:rPr lang="id-ID" dirty="0"/>
              <a:t>Komparasi Accuracy dan AUC</a:t>
            </a:r>
          </a:p>
          <a:p>
            <a:endParaRPr lang="en-US" dirty="0"/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  <a:p>
            <a:r>
              <a:rPr lang="id-ID" dirty="0"/>
              <a:t>Uji Beda (t-Test)</a:t>
            </a:r>
          </a:p>
          <a:p>
            <a:endParaRPr lang="id-ID" dirty="0"/>
          </a:p>
          <a:p>
            <a:pPr marL="457200" lvl="1" indent="0">
              <a:buNone/>
            </a:pPr>
            <a:endParaRPr lang="id-ID" sz="2800" dirty="0"/>
          </a:p>
          <a:p>
            <a:pPr marL="457200" lvl="1" indent="0">
              <a:buNone/>
            </a:pPr>
            <a:endParaRPr lang="id-ID" sz="2800" dirty="0"/>
          </a:p>
          <a:p>
            <a:pPr marL="457200" lvl="1" indent="0">
              <a:buNone/>
            </a:pPr>
            <a:endParaRPr lang="id-ID" sz="2800" dirty="0"/>
          </a:p>
          <a:p>
            <a:pPr marL="457200" lvl="1" indent="0">
              <a:buNone/>
            </a:pPr>
            <a:endParaRPr lang="id-ID" sz="1600" dirty="0"/>
          </a:p>
          <a:p>
            <a:pPr marL="457200" lvl="1" indent="0">
              <a:buNone/>
            </a:pPr>
            <a:endParaRPr lang="id-ID" sz="2000" dirty="0"/>
          </a:p>
          <a:p>
            <a:pPr marL="457200" lvl="1" indent="0">
              <a:buNone/>
            </a:pPr>
            <a:r>
              <a:rPr lang="en-ID" sz="2000" dirty="0"/>
              <a:t>Values </a:t>
            </a:r>
            <a:r>
              <a:rPr lang="id-ID" sz="2000" dirty="0"/>
              <a:t>with a </a:t>
            </a:r>
            <a:r>
              <a:rPr lang="en-US" sz="2000" dirty="0">
                <a:solidFill>
                  <a:srgbClr val="C00000"/>
                </a:solidFill>
              </a:rPr>
              <a:t>white</a:t>
            </a:r>
            <a:r>
              <a:rPr lang="id-ID" sz="2000" dirty="0">
                <a:solidFill>
                  <a:srgbClr val="C00000"/>
                </a:solidFill>
              </a:rPr>
              <a:t> background </a:t>
            </a:r>
            <a:r>
              <a:rPr lang="id-ID" sz="2000" dirty="0"/>
              <a:t>are </a:t>
            </a:r>
            <a:r>
              <a:rPr lang="en-ID" sz="2000" dirty="0"/>
              <a:t>higher than alpha=0.050</a:t>
            </a:r>
            <a:r>
              <a:rPr lang="id-ID" sz="2000" dirty="0"/>
              <a:t>, </a:t>
            </a:r>
            <a:r>
              <a:rPr lang="id-ID" sz="2000" dirty="0" err="1"/>
              <a:t>which</a:t>
            </a:r>
            <a:r>
              <a:rPr lang="en-ID" sz="2000" dirty="0"/>
              <a:t> indicate a probably</a:t>
            </a:r>
            <a:r>
              <a:rPr lang="en-ID" sz="2000" dirty="0">
                <a:solidFill>
                  <a:srgbClr val="C00000"/>
                </a:solidFill>
              </a:rPr>
              <a:t> NO significant difference </a:t>
            </a:r>
            <a:r>
              <a:rPr lang="en-ID" sz="2000" dirty="0"/>
              <a:t>between the mean values</a:t>
            </a:r>
            <a:endParaRPr lang="id-ID" sz="2000" dirty="0"/>
          </a:p>
          <a:p>
            <a:endParaRPr lang="id-ID" sz="1900" dirty="0"/>
          </a:p>
          <a:p>
            <a:r>
              <a:rPr lang="id-ID" dirty="0"/>
              <a:t>Urutan model terbaik: 	</a:t>
            </a:r>
            <a:r>
              <a:rPr lang="id-ID" dirty="0">
                <a:solidFill>
                  <a:srgbClr val="0070C0"/>
                </a:solidFill>
              </a:rPr>
              <a:t>1. C4.5       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id-ID" dirty="0">
                <a:solidFill>
                  <a:srgbClr val="0070C0"/>
                </a:solidFill>
              </a:rPr>
              <a:t>. </a:t>
            </a:r>
            <a:r>
              <a:rPr lang="en-US" dirty="0" err="1">
                <a:solidFill>
                  <a:srgbClr val="0070C0"/>
                </a:solidFill>
              </a:rPr>
              <a:t>kNN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/>
              <a:t>	  </a:t>
            </a:r>
            <a:r>
              <a:rPr lang="en-US" dirty="0">
                <a:solidFill>
                  <a:srgbClr val="00B050"/>
                </a:solidFill>
              </a:rPr>
              <a:t>2</a:t>
            </a:r>
            <a:r>
              <a:rPr lang="id-ID" dirty="0">
                <a:solidFill>
                  <a:srgbClr val="00B050"/>
                </a:solidFill>
              </a:rPr>
              <a:t>. </a:t>
            </a:r>
            <a:r>
              <a:rPr lang="en-US" dirty="0">
                <a:solidFill>
                  <a:srgbClr val="00B050"/>
                </a:solidFill>
              </a:rPr>
              <a:t>NB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491CF-34B7-469A-B20D-2F13A12D1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22229" r="6875" b="55556"/>
          <a:stretch/>
        </p:blipFill>
        <p:spPr>
          <a:xfrm>
            <a:off x="2355786" y="3518684"/>
            <a:ext cx="8095220" cy="165582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id-ID" dirty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462212" y="1570673"/>
          <a:ext cx="7467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C4.5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K-NN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9</a:t>
                      </a:r>
                      <a:r>
                        <a:rPr lang="en-US" dirty="0"/>
                        <a:t>3</a:t>
                      </a:r>
                      <a:r>
                        <a:rPr lang="id-ID" dirty="0"/>
                        <a:t>.4</a:t>
                      </a:r>
                      <a:r>
                        <a:rPr lang="en-US" dirty="0"/>
                        <a:t>1</a:t>
                      </a:r>
                      <a:r>
                        <a:rPr lang="id-ID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7</a:t>
                      </a:r>
                      <a:r>
                        <a:rPr lang="en-US" dirty="0"/>
                        <a:t>9</a:t>
                      </a:r>
                      <a:r>
                        <a:rPr lang="id-ID" dirty="0"/>
                        <a:t>.</a:t>
                      </a:r>
                      <a:r>
                        <a:rPr lang="en-US" dirty="0"/>
                        <a:t>72</a:t>
                      </a:r>
                      <a:r>
                        <a:rPr lang="id-ID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91.76</a:t>
                      </a:r>
                      <a:r>
                        <a:rPr lang="id-ID" dirty="0"/>
                        <a:t>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AUC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</a:t>
                      </a:r>
                      <a:r>
                        <a:rPr lang="en-US" dirty="0"/>
                        <a:t>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0.8</a:t>
                      </a:r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</a:t>
                      </a:r>
                      <a:r>
                        <a:rPr lang="en-US" dirty="0"/>
                        <a:t>885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C065ACD-A9D8-4DF5-9F21-FCF589BB2D7A}"/>
              </a:ext>
            </a:extLst>
          </p:cNvPr>
          <p:cNvSpPr/>
          <p:nvPr/>
        </p:nvSpPr>
        <p:spPr>
          <a:xfrm>
            <a:off x="1784599" y="4092595"/>
            <a:ext cx="6896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id-ID" sz="2000" dirty="0">
                <a:solidFill>
                  <a:srgbClr val="C00000"/>
                </a:solidFill>
              </a:rPr>
              <a:t>C4.5</a:t>
            </a:r>
          </a:p>
          <a:p>
            <a:pPr algn="l"/>
            <a:r>
              <a:rPr lang="id-ID" sz="2000" dirty="0">
                <a:solidFill>
                  <a:srgbClr val="C00000"/>
                </a:solidFill>
              </a:rPr>
              <a:t>NB</a:t>
            </a:r>
          </a:p>
          <a:p>
            <a:pPr algn="l"/>
            <a:r>
              <a:rPr lang="id-ID" sz="2000" dirty="0" err="1">
                <a:solidFill>
                  <a:srgbClr val="C00000"/>
                </a:solidFill>
              </a:rPr>
              <a:t>kNN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A70C4-3B3F-4C2B-9E31-EF200520917E}"/>
              </a:ext>
            </a:extLst>
          </p:cNvPr>
          <p:cNvSpPr/>
          <p:nvPr/>
        </p:nvSpPr>
        <p:spPr>
          <a:xfrm>
            <a:off x="4781552" y="3207038"/>
            <a:ext cx="5446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id-ID" sz="2000" dirty="0">
                <a:solidFill>
                  <a:srgbClr val="C00000"/>
                </a:solidFill>
              </a:rPr>
              <a:t>C4.5		</a:t>
            </a:r>
            <a:r>
              <a:rPr lang="en-US" sz="2000" dirty="0">
                <a:solidFill>
                  <a:srgbClr val="C00000"/>
                </a:solidFill>
              </a:rPr>
              <a:t>   </a:t>
            </a:r>
            <a:r>
              <a:rPr lang="id-ID" sz="2000" dirty="0">
                <a:solidFill>
                  <a:srgbClr val="C00000"/>
                </a:solidFill>
              </a:rPr>
              <a:t>NB		</a:t>
            </a:r>
            <a:r>
              <a:rPr lang="en-US" sz="2000" dirty="0">
                <a:solidFill>
                  <a:srgbClr val="C00000"/>
                </a:solidFill>
              </a:rPr>
              <a:t>         </a:t>
            </a:r>
            <a:r>
              <a:rPr lang="id-ID" sz="2000" dirty="0">
                <a:solidFill>
                  <a:srgbClr val="C00000"/>
                </a:solidFill>
              </a:rPr>
              <a:t>kNN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F80E4C-4406-4AAE-93F3-8E7B14584D58}"/>
              </a:ext>
            </a:extLst>
          </p:cNvPr>
          <p:cNvSpPr/>
          <p:nvPr/>
        </p:nvSpPr>
        <p:spPr>
          <a:xfrm>
            <a:off x="8752317" y="4078634"/>
            <a:ext cx="1195388" cy="4001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A0B2-E1AE-44DD-95EF-EC1E2ED8068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791201" y="4478744"/>
            <a:ext cx="3558811" cy="10076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440" y="827328"/>
            <a:ext cx="10390794" cy="350785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9: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id-ID" dirty="0"/>
              <a:t>P</a:t>
            </a:r>
            <a:r>
              <a:rPr lang="en-US" dirty="0" err="1"/>
              <a:t>rediksi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360DC-C453-45BF-BA47-167B7EF3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0001" r="13334" b="14444"/>
          <a:stretch/>
        </p:blipFill>
        <p:spPr>
          <a:xfrm>
            <a:off x="4150084" y="3131741"/>
            <a:ext cx="7296150" cy="381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545327"/>
            <a:ext cx="3418217" cy="5029200"/>
          </a:xfrm>
        </p:spPr>
        <p:txBody>
          <a:bodyPr>
            <a:normAutofit lnSpcReduction="10000"/>
          </a:bodyPr>
          <a:lstStyle/>
          <a:p>
            <a:r>
              <a:rPr lang="id-ID" sz="2200" dirty="0"/>
              <a:t>Gunakan </a:t>
            </a:r>
            <a:r>
              <a:rPr lang="id-ID" sz="2200" dirty="0" err="1"/>
              <a:t>dataset</a:t>
            </a:r>
            <a:r>
              <a:rPr lang="id-ID" sz="2200" dirty="0"/>
              <a:t> </a:t>
            </a:r>
            <a:r>
              <a:rPr lang="en-US" sz="2200" dirty="0" err="1">
                <a:solidFill>
                  <a:srgbClr val="C00000"/>
                </a:solidFill>
              </a:rPr>
              <a:t>harga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saham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(</a:t>
            </a:r>
            <a:r>
              <a:rPr lang="id-ID" sz="2200" dirty="0" err="1">
                <a:solidFill>
                  <a:srgbClr val="0070C0"/>
                </a:solidFill>
              </a:rPr>
              <a:t>hargasaham-training</a:t>
            </a:r>
            <a:r>
              <a:rPr lang="en-US" sz="2200" dirty="0">
                <a:solidFill>
                  <a:srgbClr val="0070C0"/>
                </a:solidFill>
              </a:rPr>
              <a:t>.</a:t>
            </a:r>
            <a:r>
              <a:rPr lang="en-US" sz="2200" dirty="0" err="1">
                <a:solidFill>
                  <a:srgbClr val="0070C0"/>
                </a:solidFill>
              </a:rPr>
              <a:t>xls</a:t>
            </a:r>
            <a:r>
              <a:rPr lang="en-US" sz="2200" dirty="0"/>
              <a:t>)</a:t>
            </a:r>
            <a:r>
              <a:rPr lang="id-ID" sz="2200" dirty="0"/>
              <a:t> </a:t>
            </a:r>
          </a:p>
          <a:p>
            <a:r>
              <a:rPr lang="id-ID" sz="2200" dirty="0"/>
              <a:t>Lakukan pengujian dengan 10-fold X Validation</a:t>
            </a:r>
          </a:p>
          <a:p>
            <a:r>
              <a:rPr lang="id-ID" sz="2200" dirty="0"/>
              <a:t>Lakukan ujicoba dengan </a:t>
            </a:r>
            <a:r>
              <a:rPr lang="id-ID" sz="2200" dirty="0">
                <a:solidFill>
                  <a:srgbClr val="C00000"/>
                </a:solidFill>
              </a:rPr>
              <a:t>mengganti algoritma </a:t>
            </a:r>
            <a:r>
              <a:rPr lang="id-ID" sz="2200" dirty="0"/>
              <a:t>(</a:t>
            </a:r>
            <a:r>
              <a:rPr lang="en-US" sz="2200" dirty="0"/>
              <a:t>GLM, LR, </a:t>
            </a:r>
            <a:r>
              <a:rPr lang="id-ID" sz="2200" dirty="0"/>
              <a:t>NN, </a:t>
            </a:r>
            <a:r>
              <a:rPr lang="en-US" sz="2200" dirty="0"/>
              <a:t>DL, </a:t>
            </a:r>
            <a:r>
              <a:rPr lang="id-ID" sz="2200" dirty="0"/>
              <a:t>SVM), </a:t>
            </a:r>
            <a:r>
              <a:rPr lang="id-ID" sz="2200" dirty="0">
                <a:solidFill>
                  <a:srgbClr val="0070C0"/>
                </a:solidFill>
              </a:rPr>
              <a:t>catat hasil RMSE </a:t>
            </a:r>
            <a:r>
              <a:rPr lang="id-ID" sz="2200" dirty="0"/>
              <a:t>yang keluar</a:t>
            </a:r>
            <a:endParaRPr lang="en-US" sz="2200" dirty="0"/>
          </a:p>
          <a:p>
            <a:r>
              <a:rPr lang="en-US" sz="2200" dirty="0"/>
              <a:t>Uji </a:t>
            </a:r>
            <a:r>
              <a:rPr lang="en-US" sz="2200" dirty="0" err="1"/>
              <a:t>beda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t-Test</a:t>
            </a:r>
            <a:endParaRPr lang="id-ID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F4984-1BC5-442B-A8B4-D0F5839B9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8" t="24444" b="44445"/>
          <a:stretch/>
        </p:blipFill>
        <p:spPr>
          <a:xfrm>
            <a:off x="5519936" y="1348199"/>
            <a:ext cx="5526034" cy="143599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E84524-D339-4624-9093-15F13B423995}"/>
              </a:ext>
            </a:extLst>
          </p:cNvPr>
          <p:cNvSpPr txBox="1">
            <a:spLocks/>
          </p:cNvSpPr>
          <p:nvPr/>
        </p:nvSpPr>
        <p:spPr>
          <a:xfrm>
            <a:off x="7824192" y="2276872"/>
            <a:ext cx="3418217" cy="170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/>
              <a:t>GLM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NN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DL dan SVM</a:t>
            </a:r>
          </a:p>
        </p:txBody>
      </p:sp>
    </p:spTree>
    <p:extLst>
      <p:ext uri="{BB962C8B-B14F-4D97-AF65-F5344CB8AC3E}">
        <p14:creationId xmlns:p14="http://schemas.microsoft.com/office/powerpoint/2010/main" val="41361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76400" y="381000"/>
          <a:ext cx="885825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20688"/>
            <a:ext cx="8286750" cy="762000"/>
          </a:xfrm>
        </p:spPr>
        <p:txBody>
          <a:bodyPr>
            <a:normAutofit/>
          </a:bodyPr>
          <a:lstStyle/>
          <a:p>
            <a:r>
              <a:rPr lang="en-US" dirty="0"/>
              <a:t>Proses Data </a:t>
            </a:r>
            <a:r>
              <a:rPr lang="id-ID" dirty="0"/>
              <a:t>Mining</a:t>
            </a:r>
          </a:p>
        </p:txBody>
      </p:sp>
      <p:sp>
        <p:nvSpPr>
          <p:cNvPr id="7" name="Text Box 51"/>
          <p:cNvSpPr txBox="1">
            <a:spLocks noChangeArrowheads="1"/>
          </p:cNvSpPr>
          <p:nvPr/>
        </p:nvSpPr>
        <p:spPr bwMode="auto">
          <a:xfrm>
            <a:off x="1676400" y="4454564"/>
            <a:ext cx="2228840" cy="142840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</a:rPr>
              <a:t>DATA PREPROCESSING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Cleaning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Integration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Reduction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Transformation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600" i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152903" y="4463002"/>
            <a:ext cx="1447795" cy="1436227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>MODELING</a:t>
            </a:r>
            <a:endParaRPr lang="en-US" sz="1200" b="1" dirty="0">
              <a:solidFill>
                <a:schemeClr val="accent6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Estimation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Prediction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Classification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Association</a:t>
            </a:r>
            <a:endParaRPr lang="en-US" sz="1200" i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2590800" y="3997364"/>
            <a:ext cx="0" cy="4572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 bwMode="auto">
          <a:xfrm>
            <a:off x="4876800" y="3997364"/>
            <a:ext cx="0" cy="457200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Box 55">
            <a:extLst>
              <a:ext uri="{FF2B5EF4-FFF2-40B4-BE49-F238E27FC236}">
                <a16:creationId xmlns:a16="http://schemas.microsoft.com/office/drawing/2014/main" id="{F95E9C7A-E2AE-4203-96C3-E31C727B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48" y="4439310"/>
            <a:ext cx="1447795" cy="1436227"/>
          </a:xfrm>
          <a:prstGeom prst="rect">
            <a:avLst/>
          </a:prstGeom>
          <a:noFill/>
          <a:ln w="9525">
            <a:solidFill>
              <a:srgbClr val="159B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rgbClr val="159B9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Formula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Tree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Cluster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Rule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Correlation</a:t>
            </a:r>
            <a:endParaRPr lang="en-US" sz="1200" i="1" dirty="0">
              <a:solidFill>
                <a:srgbClr val="159B9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BCBDA-8AAE-4733-9129-E163F5412997}"/>
              </a:ext>
            </a:extLst>
          </p:cNvPr>
          <p:cNvCxnSpPr>
            <a:cxnSpLocks/>
          </p:cNvCxnSpPr>
          <p:nvPr/>
        </p:nvCxnSpPr>
        <p:spPr bwMode="auto">
          <a:xfrm>
            <a:off x="7219945" y="3973672"/>
            <a:ext cx="0" cy="457200"/>
          </a:xfrm>
          <a:prstGeom prst="straightConnector1">
            <a:avLst/>
          </a:prstGeom>
          <a:ln w="38100">
            <a:solidFill>
              <a:srgbClr val="159B9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 Box 55">
            <a:extLst>
              <a:ext uri="{FF2B5EF4-FFF2-40B4-BE49-F238E27FC236}">
                <a16:creationId xmlns:a16="http://schemas.microsoft.com/office/drawing/2014/main" id="{04F3B2A0-127C-4B73-8F7C-14813D29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4428037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KINERJA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Akurasi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Tingkat Error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Jumlah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 Cluster</a:t>
            </a:r>
            <a:endParaRPr lang="en-US" sz="12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43A2FB-151A-4E57-A220-A6E2436B2129}"/>
              </a:ext>
            </a:extLst>
          </p:cNvPr>
          <p:cNvCxnSpPr>
            <a:cxnSpLocks/>
          </p:cNvCxnSpPr>
          <p:nvPr/>
        </p:nvCxnSpPr>
        <p:spPr bwMode="auto">
          <a:xfrm>
            <a:off x="9601200" y="3962400"/>
            <a:ext cx="0" cy="4572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Box 55">
            <a:extLst>
              <a:ext uri="{FF2B5EF4-FFF2-40B4-BE49-F238E27FC236}">
                <a16:creationId xmlns:a16="http://schemas.microsoft.com/office/drawing/2014/main" id="{9ED15901-1680-4858-A8D3-C587C8EAD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5472550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Atribute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/</a:t>
            </a: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Faktor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Korelasi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Bobot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8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8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</a:t>
            </a:r>
            <a:r>
              <a:rPr lang="id-ID" dirty="0" err="1"/>
              <a:t>cpu</a:t>
            </a:r>
            <a:r>
              <a:rPr lang="id-ID" dirty="0"/>
              <a:t> (</a:t>
            </a:r>
            <a:r>
              <a:rPr lang="id-ID" dirty="0" err="1">
                <a:solidFill>
                  <a:srgbClr val="0070C0"/>
                </a:solidFill>
              </a:rPr>
              <a:t>cpu</a:t>
            </a:r>
            <a:r>
              <a:rPr lang="id-ID" dirty="0">
                <a:solidFill>
                  <a:srgbClr val="0070C0"/>
                </a:solidFill>
              </a:rPr>
              <a:t>.</a:t>
            </a:r>
            <a:r>
              <a:rPr lang="en-US" dirty="0" err="1">
                <a:solidFill>
                  <a:srgbClr val="0070C0"/>
                </a:solidFill>
              </a:rPr>
              <a:t>xls</a:t>
            </a:r>
            <a:r>
              <a:rPr lang="id-ID" dirty="0"/>
              <a:t>) dengan menggunakan algoritma </a:t>
            </a:r>
            <a:r>
              <a:rPr lang="id-ID" dirty="0">
                <a:solidFill>
                  <a:srgbClr val="0070C0"/>
                </a:solidFill>
              </a:rPr>
              <a:t>linear </a:t>
            </a:r>
            <a:r>
              <a:rPr lang="id-ID" dirty="0" err="1">
                <a:solidFill>
                  <a:srgbClr val="0070C0"/>
                </a:solidFill>
              </a:rPr>
              <a:t>regression</a:t>
            </a:r>
            <a:r>
              <a:rPr lang="id-ID" dirty="0"/>
              <a:t>, </a:t>
            </a:r>
            <a:r>
              <a:rPr lang="id-ID" dirty="0" err="1">
                <a:solidFill>
                  <a:srgbClr val="0070C0"/>
                </a:solidFill>
              </a:rPr>
              <a:t>neural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network</a:t>
            </a:r>
            <a:r>
              <a:rPr lang="id-ID" dirty="0"/>
              <a:t> dan </a:t>
            </a:r>
            <a:r>
              <a:rPr lang="id-ID" dirty="0" err="1">
                <a:solidFill>
                  <a:srgbClr val="0070C0"/>
                </a:solidFill>
              </a:rPr>
              <a:t>support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vector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machine</a:t>
            </a:r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pengujian</a:t>
            </a:r>
            <a:r>
              <a:rPr lang="id-ID" dirty="0"/>
              <a:t> dengan </a:t>
            </a:r>
            <a:r>
              <a:rPr lang="id-ID" dirty="0" err="1"/>
              <a:t>XValidation</a:t>
            </a:r>
            <a:r>
              <a:rPr lang="id-ID" dirty="0"/>
              <a:t> (</a:t>
            </a:r>
            <a:r>
              <a:rPr lang="id-ID" i="1" dirty="0" err="1"/>
              <a:t>numerical</a:t>
            </a:r>
            <a:r>
              <a:rPr lang="id-ID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Ukur </a:t>
            </a:r>
            <a:r>
              <a:rPr lang="id-ID" dirty="0" err="1">
                <a:solidFill>
                  <a:srgbClr val="C00000"/>
                </a:solidFill>
              </a:rPr>
              <a:t>performance</a:t>
            </a:r>
            <a:r>
              <a:rPr lang="id-ID" dirty="0" err="1"/>
              <a:t>-nya</a:t>
            </a:r>
            <a:r>
              <a:rPr lang="id-ID" dirty="0"/>
              <a:t> dengan menggunakan RMSE (</a:t>
            </a:r>
            <a:r>
              <a:rPr lang="id-ID" dirty="0" err="1">
                <a:solidFill>
                  <a:srgbClr val="0070C0"/>
                </a:solidFill>
              </a:rPr>
              <a:t>Root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Mean</a:t>
            </a:r>
            <a:r>
              <a:rPr lang="id-ID" dirty="0">
                <a:solidFill>
                  <a:srgbClr val="0070C0"/>
                </a:solidFill>
              </a:rPr>
              <a:t> Square </a:t>
            </a:r>
            <a:r>
              <a:rPr lang="id-ID" dirty="0" err="1">
                <a:solidFill>
                  <a:srgbClr val="0070C0"/>
                </a:solidFill>
              </a:rPr>
              <a:t>Error</a:t>
            </a:r>
            <a:r>
              <a:rPr lang="id-ID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Urutan model terbaik: 1. </a:t>
            </a:r>
            <a:r>
              <a:rPr lang="en-US" dirty="0"/>
              <a:t>LR</a:t>
            </a:r>
            <a:r>
              <a:rPr lang="id-ID" dirty="0"/>
              <a:t>   2. </a:t>
            </a:r>
            <a:r>
              <a:rPr lang="en-US" dirty="0"/>
              <a:t>NN</a:t>
            </a:r>
            <a:r>
              <a:rPr lang="id-ID" dirty="0"/>
              <a:t>    3. SVM </a:t>
            </a:r>
          </a:p>
          <a:p>
            <a:pPr marL="514350" indent="-514350">
              <a:buFont typeface="+mj-lt"/>
              <a:buAutoNum type="arabicPeriod"/>
            </a:pP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685800"/>
            <a:ext cx="8515350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10 : </a:t>
            </a:r>
            <a:r>
              <a:rPr lang="id-ID" dirty="0"/>
              <a:t>Estimasi </a:t>
            </a:r>
            <a:r>
              <a:rPr lang="id-ID" dirty="0" err="1"/>
              <a:t>Performance</a:t>
            </a:r>
            <a:r>
              <a:rPr lang="id-ID" dirty="0"/>
              <a:t> CPU</a:t>
            </a:r>
            <a:endParaRPr lang="id-ID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62200" y="4343400"/>
          <a:ext cx="7467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LR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NN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SVM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RMSE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id-ID" dirty="0"/>
                        <a:t>4</a:t>
                      </a:r>
                      <a:r>
                        <a:rPr lang="en-US" dirty="0"/>
                        <a:t>.</a:t>
                      </a:r>
                      <a:r>
                        <a:rPr lang="id-ID" dirty="0"/>
                        <a:t>676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55</a:t>
                      </a:r>
                      <a:r>
                        <a:rPr lang="en-US" dirty="0"/>
                        <a:t>.</a:t>
                      </a:r>
                      <a:r>
                        <a:rPr lang="id-ID" dirty="0"/>
                        <a:t>192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94.676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044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833" t="22223" r="18333" b="14444"/>
          <a:stretch/>
        </p:blipFill>
        <p:spPr>
          <a:xfrm>
            <a:off x="1828866" y="166686"/>
            <a:ext cx="8534268" cy="615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700808"/>
            <a:ext cx="10369152" cy="500479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</a:t>
            </a:r>
            <a:r>
              <a:rPr lang="en-US" dirty="0" err="1"/>
              <a:t>minyak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 </a:t>
            </a:r>
            <a:r>
              <a:rPr lang="id-ID" dirty="0"/>
              <a:t>(</a:t>
            </a:r>
            <a:r>
              <a:rPr lang="en-US" dirty="0">
                <a:solidFill>
                  <a:srgbClr val="0070C0"/>
                </a:solidFill>
              </a:rPr>
              <a:t>HeatingOil.csv</a:t>
            </a:r>
            <a:r>
              <a:rPr lang="id-ID" dirty="0"/>
              <a:t>) dengan menggunakan algoritma </a:t>
            </a:r>
            <a:r>
              <a:rPr lang="id-ID" dirty="0">
                <a:solidFill>
                  <a:srgbClr val="0070C0"/>
                </a:solidFill>
              </a:rPr>
              <a:t>linear regression</a:t>
            </a:r>
            <a:r>
              <a:rPr lang="id-ID" dirty="0"/>
              <a:t>, </a:t>
            </a:r>
            <a:r>
              <a:rPr lang="id-ID" dirty="0">
                <a:solidFill>
                  <a:srgbClr val="0070C0"/>
                </a:solidFill>
              </a:rPr>
              <a:t>neural network</a:t>
            </a:r>
            <a:r>
              <a:rPr lang="id-ID" dirty="0"/>
              <a:t> dan </a:t>
            </a:r>
            <a:r>
              <a:rPr lang="id-ID" dirty="0">
                <a:solidFill>
                  <a:srgbClr val="0070C0"/>
                </a:solidFill>
              </a:rPr>
              <a:t>support vector machine</a:t>
            </a:r>
            <a:r>
              <a:rPr lang="en-US" dirty="0">
                <a:solidFill>
                  <a:srgbClr val="0070C0"/>
                </a:solidFill>
              </a:rPr>
              <a:t>, Deep Learning</a:t>
            </a:r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pengujian</a:t>
            </a:r>
            <a:r>
              <a:rPr lang="id-ID" dirty="0"/>
              <a:t> dengan XValidation (</a:t>
            </a:r>
            <a:r>
              <a:rPr lang="id-ID" i="1" dirty="0"/>
              <a:t>numerical</a:t>
            </a:r>
            <a:r>
              <a:rPr lang="id-ID" dirty="0"/>
              <a:t>)</a:t>
            </a:r>
            <a:r>
              <a:rPr lang="en-US" dirty="0"/>
              <a:t> dan Uji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t-Test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Ukur </a:t>
            </a:r>
            <a:r>
              <a:rPr lang="id-ID" dirty="0" err="1">
                <a:solidFill>
                  <a:srgbClr val="C00000"/>
                </a:solidFill>
              </a:rPr>
              <a:t>performance</a:t>
            </a:r>
            <a:r>
              <a:rPr lang="id-ID" dirty="0" err="1"/>
              <a:t>-nya</a:t>
            </a:r>
            <a:r>
              <a:rPr lang="id-ID" dirty="0"/>
              <a:t> dengan menggunakan RMSE (</a:t>
            </a:r>
            <a:r>
              <a:rPr lang="id-ID" dirty="0" err="1">
                <a:solidFill>
                  <a:srgbClr val="0070C0"/>
                </a:solidFill>
              </a:rPr>
              <a:t>Root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Mean</a:t>
            </a:r>
            <a:r>
              <a:rPr lang="id-ID" dirty="0">
                <a:solidFill>
                  <a:srgbClr val="0070C0"/>
                </a:solidFill>
              </a:rPr>
              <a:t> Square </a:t>
            </a:r>
            <a:r>
              <a:rPr lang="id-ID" err="1">
                <a:solidFill>
                  <a:srgbClr val="0070C0"/>
                </a:solidFill>
              </a:rPr>
              <a:t>Error</a:t>
            </a:r>
            <a:r>
              <a:rPr lang="id-ID" smtClean="0"/>
              <a:t>)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620688"/>
            <a:ext cx="8515350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11: </a:t>
            </a:r>
            <a:r>
              <a:rPr lang="id-ID" dirty="0"/>
              <a:t>Estimasi</a:t>
            </a:r>
            <a:r>
              <a:rPr lang="en-US" dirty="0"/>
              <a:t> </a:t>
            </a:r>
            <a:r>
              <a:rPr lang="en-US" dirty="0" err="1"/>
              <a:t>Konsumsi</a:t>
            </a:r>
            <a:r>
              <a:rPr lang="en-US" dirty="0"/>
              <a:t> </a:t>
            </a:r>
            <a:r>
              <a:rPr lang="en-US" dirty="0" err="1"/>
              <a:t>Minyak</a:t>
            </a:r>
            <a:endParaRPr lang="id-ID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866"/>
              </p:ext>
            </p:extLst>
          </p:nvPr>
        </p:nvGraphicFramePr>
        <p:xfrm>
          <a:off x="2423592" y="5517232"/>
          <a:ext cx="7467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829019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LR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RMSE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0334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368885-2D2B-4D61-88AF-C116DCB48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1F3DA-1ACD-445F-BFDA-2F1949C55A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96E00-461F-4503-B864-47B5D671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32D52-9256-4447-AEBC-68218431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24444" r="30834" b="14445"/>
          <a:stretch/>
        </p:blipFill>
        <p:spPr>
          <a:xfrm>
            <a:off x="2913785" y="31828"/>
            <a:ext cx="4762500" cy="4439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D8A6B-CB72-4B88-B872-8623E1515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25555" r="11666" b="47778"/>
          <a:stretch/>
        </p:blipFill>
        <p:spPr>
          <a:xfrm>
            <a:off x="1974270" y="4618604"/>
            <a:ext cx="8501495" cy="21939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45F83B-D01C-4CF4-B24B-F5B5D6775497}"/>
              </a:ext>
            </a:extLst>
          </p:cNvPr>
          <p:cNvSpPr/>
          <p:nvPr/>
        </p:nvSpPr>
        <p:spPr>
          <a:xfrm>
            <a:off x="3807622" y="4324290"/>
            <a:ext cx="6479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</a:rPr>
              <a:t>LR</a:t>
            </a:r>
            <a:r>
              <a:rPr lang="id-ID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</a:rPr>
              <a:t>NN</a:t>
            </a:r>
            <a:r>
              <a:rPr lang="id-ID" sz="2000" dirty="0">
                <a:solidFill>
                  <a:srgbClr val="C00000"/>
                </a:solidFill>
              </a:rPr>
              <a:t>	    </a:t>
            </a:r>
            <a:r>
              <a:rPr lang="en-US" sz="2000" dirty="0">
                <a:solidFill>
                  <a:srgbClr val="C00000"/>
                </a:solidFill>
              </a:rPr>
              <a:t>    </a:t>
            </a:r>
            <a:r>
              <a:rPr lang="id-ID" sz="2000" dirty="0">
                <a:solidFill>
                  <a:srgbClr val="C00000"/>
                </a:solidFill>
              </a:rPr>
              <a:t>  </a:t>
            </a:r>
            <a:r>
              <a:rPr lang="en-US" sz="2000" dirty="0">
                <a:solidFill>
                  <a:srgbClr val="C00000"/>
                </a:solidFill>
              </a:rPr>
              <a:t>DL	</a:t>
            </a:r>
            <a:r>
              <a:rPr lang="id-ID" sz="2000" dirty="0">
                <a:solidFill>
                  <a:srgbClr val="C00000"/>
                </a:solidFill>
              </a:rPr>
              <a:t>	  </a:t>
            </a:r>
            <a:r>
              <a:rPr lang="en-US" sz="2000" dirty="0">
                <a:solidFill>
                  <a:srgbClr val="C00000"/>
                </a:solidFill>
              </a:rPr>
              <a:t>SVM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1814C-3E0A-4337-85D3-06EB77CC1ACB}"/>
              </a:ext>
            </a:extLst>
          </p:cNvPr>
          <p:cNvSpPr/>
          <p:nvPr/>
        </p:nvSpPr>
        <p:spPr>
          <a:xfrm>
            <a:off x="1523999" y="5358350"/>
            <a:ext cx="7247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</a:rPr>
              <a:t>LR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NN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DL</a:t>
            </a:r>
          </a:p>
          <a:p>
            <a:pPr algn="l"/>
            <a:r>
              <a:rPr lang="en-US" sz="2000" dirty="0">
                <a:solidFill>
                  <a:srgbClr val="C00000"/>
                </a:solidFill>
              </a:rPr>
              <a:t>SVM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26869-B550-4C5D-A595-CCE4A0BB7DD5}"/>
              </a:ext>
            </a:extLst>
          </p:cNvPr>
          <p:cNvSpPr/>
          <p:nvPr/>
        </p:nvSpPr>
        <p:spPr>
          <a:xfrm>
            <a:off x="6555038" y="2833498"/>
            <a:ext cx="37673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id-ID" sz="2800" dirty="0"/>
              <a:t>Urutan model terbaik: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id-ID" sz="2800" dirty="0"/>
              <a:t>1.</a:t>
            </a:r>
            <a:r>
              <a:rPr lang="en-US" sz="2800" dirty="0"/>
              <a:t> NN dan DL</a:t>
            </a:r>
            <a:br>
              <a:rPr lang="en-US" sz="2800" dirty="0"/>
            </a:br>
            <a:r>
              <a:rPr lang="id-ID" sz="2800" dirty="0"/>
              <a:t>2. </a:t>
            </a:r>
            <a:r>
              <a:rPr lang="en-US" sz="2800" dirty="0"/>
              <a:t>LR dan SVM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3582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1378496"/>
            <a:ext cx="10585176" cy="47124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600" dirty="0"/>
              <a:t>Lakukan </a:t>
            </a:r>
            <a:r>
              <a:rPr lang="id-ID" sz="2600" dirty="0">
                <a:solidFill>
                  <a:srgbClr val="C00000"/>
                </a:solidFill>
              </a:rPr>
              <a:t>training </a:t>
            </a:r>
            <a:r>
              <a:rPr lang="id-ID" sz="2600" dirty="0"/>
              <a:t>pada data pemilu (</a:t>
            </a:r>
            <a:r>
              <a:rPr lang="id-ID" sz="2600" dirty="0">
                <a:solidFill>
                  <a:srgbClr val="0070C0"/>
                </a:solidFill>
              </a:rPr>
              <a:t>datapemilukpu.xls</a:t>
            </a:r>
            <a:r>
              <a:rPr lang="id-ID" sz="2600" dirty="0"/>
              <a:t>) dengan menggunakan algoritma </a:t>
            </a:r>
            <a:r>
              <a:rPr lang="id-ID" sz="2600" dirty="0" err="1">
                <a:solidFill>
                  <a:srgbClr val="0070C0"/>
                </a:solidFill>
              </a:rPr>
              <a:t>Decision</a:t>
            </a:r>
            <a:r>
              <a:rPr lang="id-ID" sz="2600" dirty="0">
                <a:solidFill>
                  <a:srgbClr val="0070C0"/>
                </a:solidFill>
              </a:rPr>
              <a:t> Tree, N</a:t>
            </a:r>
            <a:r>
              <a:rPr lang="en-US" sz="2600" dirty="0" err="1">
                <a:solidFill>
                  <a:srgbClr val="0070C0"/>
                </a:solidFill>
              </a:rPr>
              <a:t>aive</a:t>
            </a:r>
            <a:r>
              <a:rPr lang="en-US" sz="2600" dirty="0">
                <a:solidFill>
                  <a:srgbClr val="0070C0"/>
                </a:solidFill>
              </a:rPr>
              <a:t> Bayes,</a:t>
            </a:r>
            <a:r>
              <a:rPr lang="id-ID" sz="2600">
                <a:solidFill>
                  <a:srgbClr val="0070C0"/>
                </a:solidFill>
              </a:rPr>
              <a:t> </a:t>
            </a:r>
            <a:r>
              <a:rPr lang="en-US" sz="2600">
                <a:solidFill>
                  <a:srgbClr val="0070C0"/>
                </a:solidFill>
              </a:rPr>
              <a:t>K-Nearest </a:t>
            </a:r>
            <a:r>
              <a:rPr lang="en-US" sz="2600" dirty="0">
                <a:solidFill>
                  <a:srgbClr val="0070C0"/>
                </a:solidFill>
              </a:rPr>
              <a:t>Neighbor, </a:t>
            </a:r>
            <a:r>
              <a:rPr lang="id-ID" sz="2600" dirty="0">
                <a:solidFill>
                  <a:srgbClr val="0070C0"/>
                </a:solidFill>
              </a:rPr>
              <a:t>RandomForest, </a:t>
            </a:r>
            <a:r>
              <a:rPr lang="id-ID" sz="2600" dirty="0" err="1">
                <a:solidFill>
                  <a:srgbClr val="0070C0"/>
                </a:solidFill>
              </a:rPr>
              <a:t>Logistic</a:t>
            </a:r>
            <a:r>
              <a:rPr lang="id-ID" sz="2600" dirty="0">
                <a:solidFill>
                  <a:srgbClr val="0070C0"/>
                </a:solidFill>
              </a:rPr>
              <a:t> </a:t>
            </a:r>
            <a:r>
              <a:rPr lang="id-ID" sz="2600" dirty="0" err="1">
                <a:solidFill>
                  <a:srgbClr val="0070C0"/>
                </a:solidFill>
              </a:rPr>
              <a:t>Regression</a:t>
            </a:r>
            <a:endParaRPr lang="id-ID" sz="26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Lakukan </a:t>
            </a:r>
            <a:r>
              <a:rPr lang="id-ID" sz="2600" dirty="0">
                <a:solidFill>
                  <a:srgbClr val="C00000"/>
                </a:solidFill>
              </a:rPr>
              <a:t>pengujian </a:t>
            </a:r>
            <a:r>
              <a:rPr lang="id-ID" sz="2600" dirty="0"/>
              <a:t>dengan  menggunakan </a:t>
            </a:r>
            <a:r>
              <a:rPr lang="id-ID" sz="2600" dirty="0">
                <a:solidFill>
                  <a:srgbClr val="C00000"/>
                </a:solidFill>
              </a:rPr>
              <a:t>XValidation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Ukur </a:t>
            </a:r>
            <a:r>
              <a:rPr lang="id-ID" sz="2600" dirty="0">
                <a:solidFill>
                  <a:srgbClr val="C00000"/>
                </a:solidFill>
              </a:rPr>
              <a:t>performance</a:t>
            </a:r>
            <a:r>
              <a:rPr lang="id-ID" sz="2600" dirty="0"/>
              <a:t>-nya dengan confusion matrix dan ROC Curve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Masukkan setiap hasil percobaan ke dalam </a:t>
            </a:r>
            <a:r>
              <a:rPr lang="id-ID" sz="2600" dirty="0" err="1"/>
              <a:t>file</a:t>
            </a:r>
            <a:r>
              <a:rPr lang="id-ID" sz="2600" dirty="0"/>
              <a:t> Excel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692696"/>
            <a:ext cx="8286750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12: </a:t>
            </a:r>
            <a:r>
              <a:rPr lang="id-ID" dirty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66815"/>
              </p:ext>
            </p:extLst>
          </p:nvPr>
        </p:nvGraphicFramePr>
        <p:xfrm>
          <a:off x="1631504" y="4978376"/>
          <a:ext cx="85344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5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K-NN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RandFor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LogReg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92.21%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76.89%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89.63%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AUC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0.851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0.5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45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369152" cy="40048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harga saham</a:t>
            </a:r>
            <a:r>
              <a:rPr lang="en-US" dirty="0"/>
              <a:t/>
            </a:r>
            <a:br>
              <a:rPr lang="en-US" dirty="0"/>
            </a:br>
            <a:r>
              <a:rPr lang="id-ID" dirty="0"/>
              <a:t>(</a:t>
            </a:r>
            <a:r>
              <a:rPr lang="id-ID" dirty="0">
                <a:solidFill>
                  <a:srgbClr val="0070C0"/>
                </a:solidFill>
              </a:rPr>
              <a:t>hargasaham-training.xls</a:t>
            </a:r>
            <a:r>
              <a:rPr lang="id-ID" dirty="0"/>
              <a:t>) dengan </a:t>
            </a:r>
            <a:r>
              <a:rPr lang="id-ID" dirty="0">
                <a:solidFill>
                  <a:srgbClr val="C00000"/>
                </a:solidFill>
              </a:rPr>
              <a:t>neural </a:t>
            </a:r>
            <a:r>
              <a:rPr lang="id-ID" dirty="0" err="1">
                <a:solidFill>
                  <a:srgbClr val="C00000"/>
                </a:solidFill>
              </a:rPr>
              <a:t>network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linear </a:t>
            </a:r>
            <a:r>
              <a:rPr lang="id-ID" dirty="0" err="1">
                <a:solidFill>
                  <a:srgbClr val="C00000"/>
                </a:solidFill>
              </a:rPr>
              <a:t>regression</a:t>
            </a:r>
            <a:r>
              <a:rPr lang="en-US" dirty="0"/>
              <a:t>, </a:t>
            </a:r>
            <a:r>
              <a:rPr lang="id-ID" dirty="0" err="1">
                <a:solidFill>
                  <a:srgbClr val="C00000"/>
                </a:solidFill>
              </a:rPr>
              <a:t>support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vector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machine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pengujian </a:t>
            </a:r>
            <a:r>
              <a:rPr lang="id-ID" dirty="0"/>
              <a:t>dengan  menggunakan </a:t>
            </a:r>
            <a:r>
              <a:rPr lang="id-ID" dirty="0" err="1">
                <a:solidFill>
                  <a:srgbClr val="C00000"/>
                </a:solidFill>
              </a:rPr>
              <a:t>XValidation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Latihan 13: </a:t>
            </a:r>
            <a:r>
              <a:rPr lang="id-ID" dirty="0"/>
              <a:t>Prediksi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id-ID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62200" y="4648200"/>
          <a:ext cx="7467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LR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/>
                        <a:t>SVM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/>
                        <a:t>RMSE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838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Model / algoritma data mining dapat dievaluasi performa atau kemampuannya menggunakan berbagai ukuran.</a:t>
            </a:r>
          </a:p>
          <a:p>
            <a:pPr>
              <a:lnSpc>
                <a:spcPct val="90000"/>
              </a:lnSpc>
            </a:pPr>
            <a:r>
              <a:rPr lang="en-US" smtClean="0"/>
              <a:t>Beberapa ukuran performa yang sering digunakan: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Akurasi, Presisi, Recall, F-Measure, dll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RMSE, MAPE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ROC, AUC, dll</a:t>
            </a: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Model / algoritma yang sama belum tentu menghasilkan performa yang sama untuk dataset yang berbeda.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412776"/>
            <a:ext cx="10513168" cy="53690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Estimation</a:t>
            </a:r>
            <a:r>
              <a:rPr lang="id-ID" dirty="0"/>
              <a:t>:</a:t>
            </a:r>
          </a:p>
          <a:p>
            <a:pPr marL="801687" lvl="1" indent="-514350"/>
            <a:r>
              <a:rPr lang="id-ID" sz="2200" dirty="0">
                <a:solidFill>
                  <a:srgbClr val="0070C0"/>
                </a:solidFill>
              </a:rPr>
              <a:t>Error</a:t>
            </a:r>
            <a:r>
              <a:rPr lang="id-ID" sz="2200" dirty="0"/>
              <a:t>: Root Mean Square Error (RMSE), MSE, MAPE,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Prediction/</a:t>
            </a:r>
            <a:r>
              <a:rPr lang="id-ID" dirty="0">
                <a:solidFill>
                  <a:srgbClr val="C00000"/>
                </a:solidFill>
              </a:rPr>
              <a:t>Forecasting</a:t>
            </a:r>
            <a:r>
              <a:rPr lang="id-ID" dirty="0"/>
              <a:t> (Prediksi/Peramalan):</a:t>
            </a:r>
          </a:p>
          <a:p>
            <a:pPr marL="801687" lvl="1" indent="-514350"/>
            <a:r>
              <a:rPr lang="id-ID" sz="2200" dirty="0">
                <a:solidFill>
                  <a:srgbClr val="0070C0"/>
                </a:solidFill>
              </a:rPr>
              <a:t>Error</a:t>
            </a:r>
            <a:r>
              <a:rPr lang="id-ID" sz="2200" dirty="0"/>
              <a:t>: Root Mean Square Error (RMSE) , MSE, MAPE,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Classification</a:t>
            </a:r>
            <a:r>
              <a:rPr lang="id-ID" dirty="0"/>
              <a:t>:</a:t>
            </a:r>
          </a:p>
          <a:p>
            <a:pPr marL="801687" lvl="1" indent="-514350"/>
            <a:r>
              <a:rPr lang="id-ID" sz="2200" dirty="0" err="1">
                <a:solidFill>
                  <a:srgbClr val="0070C0"/>
                </a:solidFill>
              </a:rPr>
              <a:t>Confusion</a:t>
            </a:r>
            <a:r>
              <a:rPr lang="id-ID" sz="2200" dirty="0">
                <a:solidFill>
                  <a:srgbClr val="0070C0"/>
                </a:solidFill>
              </a:rPr>
              <a:t> </a:t>
            </a:r>
            <a:r>
              <a:rPr lang="id-ID" sz="2200" dirty="0" err="1">
                <a:solidFill>
                  <a:srgbClr val="0070C0"/>
                </a:solidFill>
              </a:rPr>
              <a:t>Matrix</a:t>
            </a:r>
            <a:r>
              <a:rPr lang="id-ID" sz="2200" dirty="0">
                <a:sym typeface="Wingdings" pitchFamily="2" charset="2"/>
              </a:rPr>
              <a:t>: </a:t>
            </a:r>
            <a:r>
              <a:rPr lang="id-ID" sz="2200" dirty="0" err="1"/>
              <a:t>Accuracy</a:t>
            </a:r>
            <a:endParaRPr lang="id-ID" sz="2200" dirty="0"/>
          </a:p>
          <a:p>
            <a:pPr marL="801687" lvl="1" indent="-514350"/>
            <a:r>
              <a:rPr lang="id-ID" sz="2200" dirty="0">
                <a:solidFill>
                  <a:srgbClr val="0070C0"/>
                </a:solidFill>
              </a:rPr>
              <a:t>ROC </a:t>
            </a:r>
            <a:r>
              <a:rPr lang="id-ID" sz="2200" dirty="0" err="1">
                <a:solidFill>
                  <a:srgbClr val="0070C0"/>
                </a:solidFill>
              </a:rPr>
              <a:t>Curve</a:t>
            </a:r>
            <a:r>
              <a:rPr lang="id-ID" sz="2200" dirty="0">
                <a:sym typeface="Wingdings" pitchFamily="2" charset="2"/>
              </a:rPr>
              <a:t>: </a:t>
            </a:r>
            <a:r>
              <a:rPr lang="id-ID" sz="2200" dirty="0"/>
              <a:t>Area </a:t>
            </a:r>
            <a:r>
              <a:rPr lang="id-ID" sz="2200" dirty="0" err="1"/>
              <a:t>Under</a:t>
            </a:r>
            <a:r>
              <a:rPr lang="id-ID" sz="2200" dirty="0"/>
              <a:t> </a:t>
            </a:r>
            <a:r>
              <a:rPr lang="id-ID" sz="2200" dirty="0" err="1"/>
              <a:t>Curve</a:t>
            </a:r>
            <a:r>
              <a:rPr lang="id-ID" sz="2200" dirty="0"/>
              <a:t> (AUC) 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Clustering</a:t>
            </a:r>
            <a:r>
              <a:rPr lang="id-ID" dirty="0"/>
              <a:t>:</a:t>
            </a:r>
          </a:p>
          <a:p>
            <a:pPr marL="801687" lvl="1" indent="-514350"/>
            <a:r>
              <a:rPr lang="id-ID" sz="2200" dirty="0">
                <a:solidFill>
                  <a:srgbClr val="0070C0"/>
                </a:solidFill>
              </a:rPr>
              <a:t>Internal </a:t>
            </a:r>
            <a:r>
              <a:rPr lang="id-ID" sz="2200" dirty="0" err="1">
                <a:solidFill>
                  <a:srgbClr val="0070C0"/>
                </a:solidFill>
              </a:rPr>
              <a:t>Evaluation</a:t>
            </a:r>
            <a:r>
              <a:rPr lang="id-ID" sz="2200" dirty="0"/>
              <a:t>: </a:t>
            </a:r>
            <a:r>
              <a:rPr lang="id-ID" sz="2200" dirty="0" err="1"/>
              <a:t>Davies</a:t>
            </a:r>
            <a:r>
              <a:rPr lang="id-ID" sz="2200" dirty="0"/>
              <a:t>–</a:t>
            </a:r>
            <a:r>
              <a:rPr lang="id-ID" sz="2200" dirty="0" err="1"/>
              <a:t>Bouldin</a:t>
            </a:r>
            <a:r>
              <a:rPr lang="id-ID" sz="2200" dirty="0"/>
              <a:t> </a:t>
            </a:r>
            <a:r>
              <a:rPr lang="id-ID" sz="2200" dirty="0" err="1"/>
              <a:t>index</a:t>
            </a:r>
            <a:r>
              <a:rPr lang="id-ID" sz="2200" dirty="0"/>
              <a:t>, </a:t>
            </a:r>
            <a:r>
              <a:rPr lang="id-ID" sz="2200" dirty="0" err="1"/>
              <a:t>Dunn</a:t>
            </a:r>
            <a:r>
              <a:rPr lang="id-ID" sz="2200" dirty="0"/>
              <a:t> </a:t>
            </a:r>
            <a:r>
              <a:rPr lang="id-ID" sz="2200" dirty="0" err="1"/>
              <a:t>index</a:t>
            </a:r>
            <a:r>
              <a:rPr lang="id-ID" sz="2200" dirty="0"/>
              <a:t>, </a:t>
            </a:r>
          </a:p>
          <a:p>
            <a:pPr marL="801687" lvl="1" indent="-514350"/>
            <a:r>
              <a:rPr lang="id-ID" sz="2200" dirty="0">
                <a:solidFill>
                  <a:srgbClr val="0070C0"/>
                </a:solidFill>
              </a:rPr>
              <a:t>External </a:t>
            </a:r>
            <a:r>
              <a:rPr lang="id-ID" sz="2200" dirty="0" err="1">
                <a:solidFill>
                  <a:srgbClr val="0070C0"/>
                </a:solidFill>
              </a:rPr>
              <a:t>Evaluation</a:t>
            </a:r>
            <a:r>
              <a:rPr lang="id-ID" sz="2200" dirty="0"/>
              <a:t>: </a:t>
            </a:r>
            <a:r>
              <a:rPr lang="en-US" sz="2200" dirty="0"/>
              <a:t> Rand measure</a:t>
            </a:r>
            <a:r>
              <a:rPr lang="id-ID" sz="2200" dirty="0"/>
              <a:t>, </a:t>
            </a:r>
            <a:r>
              <a:rPr lang="id-ID" sz="2200" dirty="0" err="1"/>
              <a:t>F-measure</a:t>
            </a:r>
            <a:r>
              <a:rPr lang="id-ID" sz="2200" dirty="0"/>
              <a:t>, </a:t>
            </a:r>
            <a:r>
              <a:rPr lang="id-ID" sz="2200" dirty="0" err="1"/>
              <a:t>Jaccard</a:t>
            </a:r>
            <a:r>
              <a:rPr lang="id-ID" sz="2200" dirty="0"/>
              <a:t> </a:t>
            </a:r>
            <a:r>
              <a:rPr lang="id-ID" sz="2200" dirty="0" err="1"/>
              <a:t>index</a:t>
            </a:r>
            <a:r>
              <a:rPr lang="id-ID" sz="2200" dirty="0"/>
              <a:t>, </a:t>
            </a:r>
            <a:r>
              <a:rPr lang="id-ID" sz="2200" dirty="0" err="1"/>
              <a:t>Fowlkes</a:t>
            </a:r>
            <a:r>
              <a:rPr lang="id-ID" sz="2200" dirty="0"/>
              <a:t>–</a:t>
            </a:r>
            <a:r>
              <a:rPr lang="id-ID" sz="2200" dirty="0" err="1"/>
              <a:t>Mallows</a:t>
            </a:r>
            <a:r>
              <a:rPr lang="id-ID" sz="2200" dirty="0"/>
              <a:t> </a:t>
            </a:r>
            <a:r>
              <a:rPr lang="id-ID" sz="2200" dirty="0" err="1"/>
              <a:t>index</a:t>
            </a:r>
            <a:r>
              <a:rPr lang="id-ID" sz="2200" dirty="0"/>
              <a:t>, </a:t>
            </a:r>
            <a:r>
              <a:rPr lang="id-ID" sz="2200" dirty="0" err="1"/>
              <a:t>Confusion</a:t>
            </a:r>
            <a:r>
              <a:rPr lang="id-ID" sz="2200" dirty="0"/>
              <a:t> </a:t>
            </a:r>
            <a:r>
              <a:rPr lang="id-ID" sz="2200" dirty="0" err="1"/>
              <a:t>matrix</a:t>
            </a:r>
            <a:endParaRPr lang="id-ID" sz="2200" dirty="0"/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Association</a:t>
            </a:r>
            <a:r>
              <a:rPr lang="id-ID" dirty="0"/>
              <a:t>:</a:t>
            </a:r>
          </a:p>
          <a:p>
            <a:pPr marL="801687" lvl="1" indent="-514350"/>
            <a:r>
              <a:rPr lang="id-ID" sz="2200" dirty="0">
                <a:solidFill>
                  <a:srgbClr val="0070C0"/>
                </a:solidFill>
              </a:rPr>
              <a:t>Lift </a:t>
            </a:r>
            <a:r>
              <a:rPr lang="id-ID" sz="2200" dirty="0" err="1">
                <a:solidFill>
                  <a:srgbClr val="0070C0"/>
                </a:solidFill>
              </a:rPr>
              <a:t>Charts</a:t>
            </a:r>
            <a:r>
              <a:rPr lang="id-ID" sz="2200" dirty="0"/>
              <a:t>: Lift </a:t>
            </a:r>
            <a:r>
              <a:rPr lang="id-ID" sz="2200" dirty="0" err="1"/>
              <a:t>Ratio</a:t>
            </a:r>
            <a:endParaRPr lang="id-ID" sz="2200" dirty="0"/>
          </a:p>
          <a:p>
            <a:pPr marL="801687" lvl="1" indent="-514350"/>
            <a:r>
              <a:rPr lang="id-ID" sz="2200" dirty="0" err="1">
                <a:solidFill>
                  <a:srgbClr val="0070C0"/>
                </a:solidFill>
              </a:rPr>
              <a:t>Precision</a:t>
            </a:r>
            <a:r>
              <a:rPr lang="id-ID" sz="2200" dirty="0">
                <a:solidFill>
                  <a:srgbClr val="0070C0"/>
                </a:solidFill>
              </a:rPr>
              <a:t> </a:t>
            </a:r>
            <a:r>
              <a:rPr lang="id-ID" sz="2200" dirty="0" err="1">
                <a:solidFill>
                  <a:srgbClr val="0070C0"/>
                </a:solidFill>
              </a:rPr>
              <a:t>and</a:t>
            </a:r>
            <a:r>
              <a:rPr lang="id-ID" sz="2200" dirty="0">
                <a:solidFill>
                  <a:srgbClr val="0070C0"/>
                </a:solidFill>
              </a:rPr>
              <a:t> </a:t>
            </a:r>
            <a:r>
              <a:rPr lang="id-ID" sz="2200" dirty="0" err="1">
                <a:solidFill>
                  <a:srgbClr val="0070C0"/>
                </a:solidFill>
              </a:rPr>
              <a:t>Recall</a:t>
            </a:r>
            <a:r>
              <a:rPr lang="id-ID" sz="2200" dirty="0">
                <a:solidFill>
                  <a:srgbClr val="0070C0"/>
                </a:solidFill>
              </a:rPr>
              <a:t> </a:t>
            </a:r>
            <a:r>
              <a:rPr lang="id-ID" sz="2200" dirty="0"/>
              <a:t>(</a:t>
            </a:r>
            <a:r>
              <a:rPr lang="id-ID" sz="2200" dirty="0" err="1"/>
              <a:t>F-measure</a:t>
            </a:r>
            <a:r>
              <a:rPr lang="id-ID" sz="2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Evaluasi Model Data Mining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52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72816"/>
            <a:ext cx="10294168" cy="4589659"/>
          </a:xfrm>
        </p:spPr>
        <p:txBody>
          <a:bodyPr>
            <a:normAutofit fontScale="85000" lnSpcReduction="10000"/>
          </a:bodyPr>
          <a:lstStyle/>
          <a:p>
            <a:r>
              <a:rPr lang="id-ID" sz="3200" dirty="0"/>
              <a:t>Pembagian dataset</a:t>
            </a:r>
            <a:r>
              <a:rPr lang="en-US" sz="3200" dirty="0"/>
              <a:t>, </a:t>
            </a:r>
            <a:r>
              <a:rPr lang="en-US" sz="3200" dirty="0" err="1"/>
              <a:t>perbandingan</a:t>
            </a:r>
            <a:r>
              <a:rPr lang="en-US" sz="3200" dirty="0"/>
              <a:t> 90:10 </a:t>
            </a:r>
            <a:r>
              <a:rPr lang="en-US" sz="3200" dirty="0" err="1"/>
              <a:t>atau</a:t>
            </a:r>
            <a:r>
              <a:rPr lang="en-US" sz="3200" dirty="0"/>
              <a:t> 80:20:</a:t>
            </a:r>
          </a:p>
          <a:p>
            <a:pPr lvl="1"/>
            <a:r>
              <a:rPr lang="en-US" sz="2800" dirty="0"/>
              <a:t>Data </a:t>
            </a:r>
            <a:r>
              <a:rPr lang="en-US" sz="2800" dirty="0">
                <a:solidFill>
                  <a:srgbClr val="C00000"/>
                </a:solidFill>
              </a:rPr>
              <a:t>Training</a:t>
            </a:r>
          </a:p>
          <a:p>
            <a:pPr lvl="1"/>
            <a:r>
              <a:rPr lang="en-US" sz="2800" dirty="0"/>
              <a:t>Data </a:t>
            </a:r>
            <a:r>
              <a:rPr lang="en-US" sz="2800" dirty="0">
                <a:solidFill>
                  <a:srgbClr val="0070C0"/>
                </a:solidFill>
              </a:rPr>
              <a:t>Testing</a:t>
            </a:r>
          </a:p>
          <a:p>
            <a:pPr lvl="1"/>
            <a:endParaRPr lang="en-US" sz="3200" dirty="0"/>
          </a:p>
          <a:p>
            <a:r>
              <a:rPr lang="id-ID" sz="3200" dirty="0"/>
              <a:t>Data </a:t>
            </a:r>
            <a:r>
              <a:rPr lang="id-ID" sz="3200" dirty="0">
                <a:solidFill>
                  <a:srgbClr val="C00000"/>
                </a:solidFill>
              </a:rPr>
              <a:t>training untuk pembentukan model</a:t>
            </a:r>
            <a:r>
              <a:rPr lang="id-ID" sz="3200" dirty="0"/>
              <a:t>, dan data </a:t>
            </a:r>
            <a:r>
              <a:rPr lang="id-ID" sz="3200" dirty="0">
                <a:solidFill>
                  <a:srgbClr val="0070C0"/>
                </a:solidFill>
              </a:rPr>
              <a:t>testing digunakan untuk pengujian model</a:t>
            </a:r>
          </a:p>
          <a:p>
            <a:endParaRPr lang="id-ID" sz="3200" dirty="0"/>
          </a:p>
          <a:p>
            <a:r>
              <a:rPr lang="en-US" sz="3200" dirty="0" err="1"/>
              <a:t>Pemisahan</a:t>
            </a:r>
            <a:r>
              <a:rPr lang="en-US" sz="3200" dirty="0"/>
              <a:t> data training </a:t>
            </a:r>
            <a:r>
              <a:rPr lang="en-US" sz="3200" dirty="0" err="1"/>
              <a:t>dan</a:t>
            </a:r>
            <a:r>
              <a:rPr lang="en-US" sz="3200" dirty="0"/>
              <a:t> testing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manual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operator </a:t>
            </a:r>
            <a:r>
              <a:rPr lang="en-US" dirty="0">
                <a:solidFill>
                  <a:srgbClr val="0070C0"/>
                </a:solidFill>
              </a:rPr>
              <a:t>Split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X Validation</a:t>
            </a:r>
            <a:endParaRPr lang="id-ID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Evaluasi Model Data Mining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91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3212976"/>
            <a:ext cx="10363200" cy="1362075"/>
          </a:xfrm>
        </p:spPr>
        <p:txBody>
          <a:bodyPr>
            <a:normAutofit/>
          </a:bodyPr>
          <a:lstStyle/>
          <a:p>
            <a:pPr algn="ctr"/>
            <a:r>
              <a:rPr lang="en-US" sz="3600" smtClean="0">
                <a:solidFill>
                  <a:srgbClr val="000000"/>
                </a:solidFill>
              </a:rPr>
              <a:t>Pemisahan </a:t>
            </a:r>
            <a:r>
              <a:rPr lang="en-US" sz="3600" dirty="0">
                <a:solidFill>
                  <a:srgbClr val="000000"/>
                </a:solidFill>
              </a:rPr>
              <a:t>Data Manual</a:t>
            </a:r>
            <a:endParaRPr lang="id-ID" sz="3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412776"/>
            <a:ext cx="10801200" cy="4449520"/>
          </a:xfrm>
        </p:spPr>
        <p:txBody>
          <a:bodyPr>
            <a:normAutofit/>
          </a:bodyPr>
          <a:lstStyle/>
          <a:p>
            <a:r>
              <a:rPr lang="id-ID" sz="2400" dirty="0"/>
              <a:t>Gunakan </a:t>
            </a:r>
            <a:r>
              <a:rPr lang="id-ID" sz="2400" dirty="0" err="1">
                <a:solidFill>
                  <a:srgbClr val="C00000"/>
                </a:solidFill>
              </a:rPr>
              <a:t>dataset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id-ID" sz="2400" dirty="0"/>
              <a:t>di bawah:</a:t>
            </a:r>
          </a:p>
          <a:p>
            <a:pPr lvl="1"/>
            <a:r>
              <a:rPr lang="id-ID" sz="2000" dirty="0" err="1">
                <a:solidFill>
                  <a:srgbClr val="0070C0"/>
                </a:solidFill>
              </a:rPr>
              <a:t>creditapproval-training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xls</a:t>
            </a:r>
            <a:r>
              <a:rPr lang="id-ID" sz="2000" dirty="0"/>
              <a:t>: untuk membuat model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creditapproval-testing.xls</a:t>
            </a:r>
            <a:r>
              <a:rPr lang="id-ID" sz="2000" dirty="0"/>
              <a:t>: untuk menguji model</a:t>
            </a:r>
            <a:endParaRPr lang="en-US" sz="2000" dirty="0"/>
          </a:p>
          <a:p>
            <a:r>
              <a:rPr lang="id-ID" sz="2400" dirty="0"/>
              <a:t>Data di atas terpisah dengan perbandingan:</a:t>
            </a:r>
            <a:br>
              <a:rPr lang="id-ID" sz="2400" dirty="0"/>
            </a:br>
            <a:r>
              <a:rPr lang="id-ID" sz="2400" dirty="0">
                <a:solidFill>
                  <a:srgbClr val="C00000"/>
                </a:solidFill>
              </a:rPr>
              <a:t>data testing</a:t>
            </a:r>
            <a:r>
              <a:rPr lang="id-ID" sz="2400" dirty="0"/>
              <a:t> (10%) dan </a:t>
            </a:r>
            <a:r>
              <a:rPr lang="id-ID" sz="2400" dirty="0">
                <a:solidFill>
                  <a:srgbClr val="C00000"/>
                </a:solidFill>
              </a:rPr>
              <a:t>data training </a:t>
            </a:r>
            <a:r>
              <a:rPr lang="id-ID" sz="2400" dirty="0"/>
              <a:t>(90%)</a:t>
            </a:r>
          </a:p>
          <a:p>
            <a:r>
              <a:rPr lang="id-ID" sz="2400" dirty="0"/>
              <a:t>Data training sebagai pembentuk model, dan data testing untuk pengujian model, </a:t>
            </a:r>
            <a:r>
              <a:rPr lang="id-ID" sz="2400" dirty="0">
                <a:solidFill>
                  <a:srgbClr val="C00000"/>
                </a:solidFill>
              </a:rPr>
              <a:t>ukur </a:t>
            </a:r>
            <a:r>
              <a:rPr lang="id-ID" sz="2400" dirty="0" err="1">
                <a:solidFill>
                  <a:srgbClr val="C00000"/>
                </a:solidFill>
              </a:rPr>
              <a:t>performancenya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617780"/>
            <a:ext cx="8866188" cy="647700"/>
          </a:xfrm>
        </p:spPr>
        <p:txBody>
          <a:bodyPr>
            <a:normAutofit fontScale="90000"/>
          </a:bodyPr>
          <a:lstStyle/>
          <a:p>
            <a:r>
              <a:rPr lang="en-US" smtClean="0"/>
              <a:t>Latihan 1: </a:t>
            </a:r>
            <a:r>
              <a:rPr lang="id-ID" dirty="0"/>
              <a:t>Penentuan </a:t>
            </a:r>
            <a:r>
              <a:rPr lang="en-US" dirty="0" err="1"/>
              <a:t>Kelayakan</a:t>
            </a:r>
            <a:r>
              <a:rPr lang="en-US" dirty="0"/>
              <a:t> </a:t>
            </a:r>
            <a:r>
              <a:rPr lang="en-US" dirty="0" err="1"/>
              <a:t>Kredit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9" t="29437" r="3377" b="31311"/>
          <a:stretch/>
        </p:blipFill>
        <p:spPr bwMode="auto">
          <a:xfrm>
            <a:off x="1823183" y="4657938"/>
            <a:ext cx="5815378" cy="240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819AF-E879-4581-8F77-21B52E3A8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78" r="80000" b="26959"/>
          <a:stretch/>
        </p:blipFill>
        <p:spPr>
          <a:xfrm>
            <a:off x="8653220" y="4160577"/>
            <a:ext cx="1730147" cy="228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36F29D-DCF6-4666-88CE-20EDB5F6D494}"/>
              </a:ext>
            </a:extLst>
          </p:cNvPr>
          <p:cNvCxnSpPr>
            <a:cxnSpLocks/>
          </p:cNvCxnSpPr>
          <p:nvPr/>
        </p:nvCxnSpPr>
        <p:spPr>
          <a:xfrm>
            <a:off x="7014920" y="4885400"/>
            <a:ext cx="1976681" cy="82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480" y="2743202"/>
            <a:ext cx="9937104" cy="2971799"/>
          </a:xfrm>
        </p:spPr>
        <p:txBody>
          <a:bodyPr>
            <a:noAutofit/>
          </a:bodyPr>
          <a:lstStyle/>
          <a:p>
            <a:r>
              <a:rPr lang="en-US" sz="2000" dirty="0" err="1"/>
              <a:t>pred</a:t>
            </a:r>
            <a:r>
              <a:rPr lang="en-US" sz="2000" dirty="0"/>
              <a:t> MACET- true MACET: </a:t>
            </a:r>
            <a:r>
              <a:rPr lang="en-US" sz="2000" dirty="0" err="1"/>
              <a:t>Jumlah</a:t>
            </a:r>
            <a:r>
              <a:rPr lang="en-US" sz="2000" dirty="0"/>
              <a:t> data yang </a:t>
            </a:r>
            <a:r>
              <a:rPr lang="en-US" sz="2000" dirty="0" err="1"/>
              <a:t>diprediksi</a:t>
            </a:r>
            <a:r>
              <a:rPr lang="en-US" sz="2000" dirty="0"/>
              <a:t> </a:t>
            </a:r>
            <a:r>
              <a:rPr lang="en-US" sz="2000" dirty="0" err="1"/>
              <a:t>macet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kenyataannya</a:t>
            </a:r>
            <a:r>
              <a:rPr lang="en-US" sz="2000" dirty="0"/>
              <a:t> </a:t>
            </a:r>
            <a:r>
              <a:rPr lang="en-US" sz="2000" dirty="0" err="1"/>
              <a:t>macet</a:t>
            </a:r>
            <a:r>
              <a:rPr lang="en-US" sz="2000" dirty="0"/>
              <a:t> (</a:t>
            </a:r>
            <a:r>
              <a:rPr lang="en-US" sz="2000" b="1" dirty="0">
                <a:solidFill>
                  <a:srgbClr val="00B050"/>
                </a:solidFill>
              </a:rPr>
              <a:t>TP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pred</a:t>
            </a:r>
            <a:r>
              <a:rPr lang="en-US" sz="2000" dirty="0"/>
              <a:t> LANCAR-true LANCAR: </a:t>
            </a:r>
            <a:r>
              <a:rPr lang="en-US" sz="2000" dirty="0" err="1"/>
              <a:t>Jumlah</a:t>
            </a:r>
            <a:r>
              <a:rPr lang="en-US" sz="2000" dirty="0"/>
              <a:t> data yang </a:t>
            </a:r>
            <a:r>
              <a:rPr lang="en-US" sz="2000" dirty="0" err="1"/>
              <a:t>diprediksi</a:t>
            </a:r>
            <a:r>
              <a:rPr lang="en-US" sz="2000" dirty="0"/>
              <a:t> </a:t>
            </a:r>
            <a:r>
              <a:rPr lang="en-US" sz="2000" dirty="0" err="1"/>
              <a:t>lancar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kenyataannya</a:t>
            </a:r>
            <a:r>
              <a:rPr lang="en-US" sz="2000" dirty="0"/>
              <a:t> </a:t>
            </a:r>
            <a:r>
              <a:rPr lang="en-US" sz="2000" dirty="0" err="1"/>
              <a:t>lanc</a:t>
            </a:r>
            <a:r>
              <a:rPr lang="id-ID" sz="2000" dirty="0"/>
              <a:t>a</a:t>
            </a:r>
            <a:r>
              <a:rPr lang="en-US" sz="2000" dirty="0"/>
              <a:t>r (</a:t>
            </a:r>
            <a:r>
              <a:rPr lang="en-US" sz="2000" b="1" dirty="0">
                <a:solidFill>
                  <a:srgbClr val="0070C0"/>
                </a:solidFill>
              </a:rPr>
              <a:t>TN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pred</a:t>
            </a:r>
            <a:r>
              <a:rPr lang="en-US" sz="2000" dirty="0"/>
              <a:t> MACET-true LANCAR: </a:t>
            </a:r>
            <a:r>
              <a:rPr lang="en-US" sz="2000" dirty="0" err="1"/>
              <a:t>Jumlah</a:t>
            </a:r>
            <a:r>
              <a:rPr lang="en-US" sz="2000" dirty="0"/>
              <a:t> data yang </a:t>
            </a:r>
            <a:r>
              <a:rPr lang="en-US" sz="2000" dirty="0" err="1"/>
              <a:t>diprediksi</a:t>
            </a:r>
            <a:r>
              <a:rPr lang="en-US" sz="2000" dirty="0"/>
              <a:t> </a:t>
            </a:r>
            <a:r>
              <a:rPr lang="en-US" sz="2000" dirty="0" err="1"/>
              <a:t>macet</a:t>
            </a:r>
            <a:r>
              <a:rPr lang="en-US" sz="2000" dirty="0"/>
              <a:t>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kenyataannya</a:t>
            </a:r>
            <a:r>
              <a:rPr lang="en-US" sz="2000" dirty="0"/>
              <a:t> lancer (</a:t>
            </a:r>
            <a:r>
              <a:rPr lang="en-US" sz="2000" b="1" dirty="0">
                <a:solidFill>
                  <a:srgbClr val="C00000"/>
                </a:solidFill>
              </a:rPr>
              <a:t>FP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pred</a:t>
            </a:r>
            <a:r>
              <a:rPr lang="en-US" sz="2000" dirty="0"/>
              <a:t> LANCAR-true MACET: </a:t>
            </a:r>
            <a:r>
              <a:rPr lang="en-US" sz="2000" dirty="0" err="1"/>
              <a:t>Jumlah</a:t>
            </a:r>
            <a:r>
              <a:rPr lang="en-US" sz="2000" dirty="0"/>
              <a:t> data yang </a:t>
            </a:r>
            <a:r>
              <a:rPr lang="en-US" sz="2000" dirty="0" err="1"/>
              <a:t>diprediksi</a:t>
            </a:r>
            <a:r>
              <a:rPr lang="en-US" sz="2000" dirty="0"/>
              <a:t> </a:t>
            </a:r>
            <a:r>
              <a:rPr lang="en-US" sz="2000" dirty="0" err="1"/>
              <a:t>lancar</a:t>
            </a:r>
            <a:r>
              <a:rPr lang="en-US" sz="2000" dirty="0"/>
              <a:t>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kenyataanya</a:t>
            </a:r>
            <a:r>
              <a:rPr lang="en-US" sz="2000" dirty="0"/>
              <a:t> </a:t>
            </a:r>
            <a:r>
              <a:rPr lang="en-US" sz="2000" dirty="0" err="1"/>
              <a:t>macet</a:t>
            </a:r>
            <a:r>
              <a:rPr lang="en-US" sz="2000" dirty="0"/>
              <a:t> (</a:t>
            </a:r>
            <a:r>
              <a:rPr lang="en-US" sz="2000" b="1" dirty="0">
                <a:solidFill>
                  <a:schemeClr val="accent2"/>
                </a:solidFill>
              </a:rPr>
              <a:t>FN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432" y="48016"/>
            <a:ext cx="8387928" cy="563562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Confusion Matrix </a:t>
            </a:r>
            <a:r>
              <a:rPr lang="en-US" dirty="0">
                <a:sym typeface="Wingdings" panose="05000000000000000000" pitchFamily="2" charset="2"/>
              </a:rPr>
              <a:t> Accuracy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973" t="20206" r="4130" b="64583"/>
          <a:stretch/>
        </p:blipFill>
        <p:spPr>
          <a:xfrm>
            <a:off x="1612557" y="838200"/>
            <a:ext cx="8966886" cy="150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60683" y="5579899"/>
                <a:ext cx="8818761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𝐓𝐍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𝐓𝐍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𝐅𝐏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𝐅𝐍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53+37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53+37+4+6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=90%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83" y="5579899"/>
                <a:ext cx="8818761" cy="70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19600" y="1685129"/>
            <a:ext cx="2286000" cy="1345574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010400" y="1886176"/>
            <a:ext cx="273268" cy="178872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7097568" y="1685130"/>
            <a:ext cx="808168" cy="265827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356264" y="1961074"/>
            <a:ext cx="2349336" cy="304636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293F728-DDE5-47C2-B9A4-8C40EA5B0EBD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6647337-C55C-4F1B-99C1-B9C1A865183A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C981744-6BAA-4CC2-9F50-997C46154513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870D711-FFF9-4A8C-BA33-20F0DB749321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0A5B97C-F454-45E3-B6E4-59305876D2A7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870D711-FFF9-4A8C-BA33-20F0DB749321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CCD8AB0-C495-45D7-9870-8D595F1E82A3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CCD8AB0-C495-45D7-9870-8D595F1E82A3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870D711-FFF9-4A8C-BA33-20F0DB749321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12372</TotalTime>
  <Words>1975</Words>
  <Application>Microsoft Office PowerPoint</Application>
  <PresentationFormat>Widescreen</PresentationFormat>
  <Paragraphs>457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Verdana</vt:lpstr>
      <vt:lpstr>Wingdings</vt:lpstr>
      <vt:lpstr>powerpoint-template-apr7</vt:lpstr>
      <vt:lpstr>FAKULTAS TEKNOLOGI INFORMASI</vt:lpstr>
      <vt:lpstr>EVALUASI MODEL DATA MINING</vt:lpstr>
      <vt:lpstr>Tujuan Pembelajaran</vt:lpstr>
      <vt:lpstr>Proses Data Mining</vt:lpstr>
      <vt:lpstr>Evaluasi Model Data Mining</vt:lpstr>
      <vt:lpstr>Evaluasi Model Data Mining</vt:lpstr>
      <vt:lpstr>Pemisahan Data Manual</vt:lpstr>
      <vt:lpstr>Latihan 1: Penentuan Kelayakan Kredit</vt:lpstr>
      <vt:lpstr>Confusion Matrix  Accuracy</vt:lpstr>
      <vt:lpstr>Precision and Recall, and F-measures</vt:lpstr>
      <vt:lpstr>Sensitivity and Specificity</vt:lpstr>
      <vt:lpstr>Kurva ROC - AUC (Area Under Curve)</vt:lpstr>
      <vt:lpstr>Kurva ROC - AUC (Area Under Curve)</vt:lpstr>
      <vt:lpstr>Guide for Classifying the AUC</vt:lpstr>
      <vt:lpstr>Latihan 2: Prediksi Kanker Payudara</vt:lpstr>
      <vt:lpstr>Kappa Statistics</vt:lpstr>
      <vt:lpstr>Latihan 3: Prediksi Harga Saham</vt:lpstr>
      <vt:lpstr>PowerPoint Presentation</vt:lpstr>
      <vt:lpstr>Root Mean Square Error</vt:lpstr>
      <vt:lpstr>Pemisahan Data OTOMATIS</vt:lpstr>
      <vt:lpstr>Split Data Otomatis</vt:lpstr>
      <vt:lpstr>PowerPoint Presentation</vt:lpstr>
      <vt:lpstr>Latihan 4: Prediksi Kelulusan Mahasiswa</vt:lpstr>
      <vt:lpstr>Proses Prediksi Kelulusan Mahasiswa</vt:lpstr>
      <vt:lpstr>Latihan 5: Estimasi Konsumsi Minyak</vt:lpstr>
      <vt:lpstr>Cross-Validation</vt:lpstr>
      <vt:lpstr>Metode Cross-Validation</vt:lpstr>
      <vt:lpstr>10 Fold Cross-Validation</vt:lpstr>
      <vt:lpstr>10 Fold Cross-Validation</vt:lpstr>
      <vt:lpstr>Latihan 6: Prediksi Elektabilitas Caleg</vt:lpstr>
      <vt:lpstr>Komparasi Algoritma Data Mining</vt:lpstr>
      <vt:lpstr>Metode Data Mining</vt:lpstr>
      <vt:lpstr>Latihan 7: Prediksi Elektabilitas Caleg</vt:lpstr>
      <vt:lpstr>PowerPoint Presentation</vt:lpstr>
      <vt:lpstr>Latihan 8: Prediksi Elektabilitas Caleg</vt:lpstr>
      <vt:lpstr>PowerPoint Presentation</vt:lpstr>
      <vt:lpstr>Hasil Prediksi Elektabilitas Caleg</vt:lpstr>
      <vt:lpstr>Hasil Prediksi Elektabilitas Caleg</vt:lpstr>
      <vt:lpstr>Latihan 9: Komparasi Prediksi Harga Saham</vt:lpstr>
      <vt:lpstr>Latihan 10 : Estimasi Performance CPU</vt:lpstr>
      <vt:lpstr>PowerPoint Presentation</vt:lpstr>
      <vt:lpstr>Latihan 11: Estimasi Konsumsi Minyak</vt:lpstr>
      <vt:lpstr>PowerPoint Presentation</vt:lpstr>
      <vt:lpstr>Latihan 12: Prediksi Elektabilitas Caleg</vt:lpstr>
      <vt:lpstr>Latihan 13: Prediksi Harga Saham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550</cp:revision>
  <dcterms:created xsi:type="dcterms:W3CDTF">2011-05-21T14:11:58Z</dcterms:created>
  <dcterms:modified xsi:type="dcterms:W3CDTF">2020-11-23T15:33:01Z</dcterms:modified>
</cp:coreProperties>
</file>